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8" r:id="rId5"/>
    <p:sldId id="266" r:id="rId6"/>
    <p:sldId id="267" r:id="rId7"/>
    <p:sldId id="271" r:id="rId8"/>
    <p:sldId id="272" r:id="rId9"/>
    <p:sldId id="270" r:id="rId10"/>
    <p:sldId id="273" r:id="rId11"/>
    <p:sldId id="274" r:id="rId12"/>
    <p:sldId id="275" r:id="rId13"/>
    <p:sldId id="276" r:id="rId14"/>
    <p:sldId id="277" r:id="rId15"/>
    <p:sldId id="27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02.12.2022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3.png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5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rsk.aif.ru/culture/pro_oboronu_diksona_v_1942_godu_v_krasnoyarskom_krae_mogut_snyat_film" TargetMode="External" /><Relationship Id="rId7" Type="http://schemas.openxmlformats.org/officeDocument/2006/relationships/hyperlink" Target="https://karaul.city/news/3775/" TargetMode="External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Relationship Id="rId6" Type="http://schemas.openxmlformats.org/officeDocument/2006/relationships/hyperlink" Target="https://ekabu.ru/211686-dikson-samyy-severnyy-naselnnyy-punkt-rossii-65-foto.html" TargetMode="External" /><Relationship Id="rId5" Type="http://schemas.openxmlformats.org/officeDocument/2006/relationships/hyperlink" Target="https://www.rgo.ru/ru/article/ekovolontyory-edut-na-taymyr-chtoby-blagoustroit-mesta-pamyati-voinov-severomorcev" TargetMode="External" /><Relationship Id="rId4" Type="http://schemas.openxmlformats.org/officeDocument/2006/relationships/hyperlink" Target="https://pikabu.ru/story/podvig_sibiryakova_parokhod_protiv_linkora_7438573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27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 29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79FE3AFC-1AE5-BCD6-459A-92B2A466B8D6}"/>
              </a:ext>
            </a:extLst>
          </p:cNvPr>
          <p:cNvSpPr txBox="1">
            <a:spLocks/>
          </p:cNvSpPr>
          <p:nvPr/>
        </p:nvSpPr>
        <p:spPr>
          <a:xfrm>
            <a:off x="1576192" y="2207951"/>
            <a:ext cx="9144000" cy="1876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Times New Roman"/>
                <a:cs typeface="Calibri Light"/>
              </a:rPr>
              <a:t>Народная память победы - моя память!</a:t>
            </a:r>
            <a:endParaRPr lang="ru-RU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20" name="Подзаголовок 2">
            <a:extLst>
              <a:ext uri="{FF2B5EF4-FFF2-40B4-BE49-F238E27FC236}">
                <a16:creationId xmlns:a16="http://schemas.microsoft.com/office/drawing/2014/main" id="{FFE790D0-F410-3828-16EB-B9080C79B96E}"/>
              </a:ext>
            </a:extLst>
          </p:cNvPr>
          <p:cNvSpPr txBox="1">
            <a:spLocks/>
          </p:cNvSpPr>
          <p:nvPr/>
        </p:nvSpPr>
        <p:spPr>
          <a:xfrm>
            <a:off x="1524000" y="4311846"/>
            <a:ext cx="9937315" cy="24386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Автор:</a:t>
            </a:r>
            <a:endParaRPr lang="en-US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err="1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Яптунэ</a:t>
            </a: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 Евдокия </a:t>
            </a:r>
            <a:r>
              <a:rPr lang="ru-RU" sz="1400" b="1" dirty="0" err="1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Хиливна</a:t>
            </a:r>
            <a:endParaRPr lang="ru-RU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студентка 2 курса бакалавриата, по направлению "Педагогическое образование",</a:t>
            </a:r>
            <a:endParaRPr lang="en-US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профиль "Образование в области родного языка и литературы",</a:t>
            </a:r>
            <a:endParaRPr lang="en-US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"Русский язык и литература"</a:t>
            </a:r>
            <a:endParaRPr lang="en-US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ИНС РГПУ им. Герцена</a:t>
            </a:r>
            <a:endParaRPr lang="ru-RU" sz="1400">
              <a:solidFill>
                <a:schemeClr val="bg1"/>
              </a:solidFill>
              <a:latin typeface="Times New Roman"/>
              <a:ea typeface="Verdana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Член</a:t>
            </a:r>
            <a:r>
              <a:rPr lang="ru-RU" sz="14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 Молодежного Совета Регионального отделения</a:t>
            </a:r>
            <a:endParaRPr lang="ru-RU" sz="1400">
              <a:solidFill>
                <a:schemeClr val="bg1"/>
              </a:solidFill>
              <a:latin typeface="Times New Roman"/>
              <a:ea typeface="+mn-lt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Ассоциации КМНСС и ДВ РФ</a:t>
            </a:r>
            <a:endParaRPr lang="ru-RU" sz="1400">
              <a:solidFill>
                <a:schemeClr val="bg1"/>
              </a:solidFill>
              <a:latin typeface="Times New Roman"/>
              <a:ea typeface="Verdana"/>
              <a:cs typeface="+mn-lt"/>
            </a:endParaRPr>
          </a:p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в Санкт-Петербурге</a:t>
            </a:r>
            <a:endParaRPr lang="ru-RU" sz="1400">
              <a:solidFill>
                <a:schemeClr val="bg1"/>
              </a:solidFill>
              <a:latin typeface="Times New Roman"/>
              <a:ea typeface="Verdana"/>
              <a:cs typeface="Times New Roman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Times New Roman"/>
                <a:ea typeface="Verdana"/>
                <a:cs typeface="+mn-lt"/>
              </a:rPr>
              <a:t>Санкт-Петербург, октябрь, 2022</a:t>
            </a:r>
          </a:p>
          <a:p>
            <a:pPr algn="r"/>
            <a:endParaRPr lang="ru-RU" sz="1400" b="1" dirty="0">
              <a:latin typeface="Verdana"/>
              <a:ea typeface="Verdana"/>
              <a:cs typeface="Calibri"/>
            </a:endParaRPr>
          </a:p>
          <a:p>
            <a:endParaRPr lang="ru-RU" dirty="0"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2E706C9-1C4E-724F-85B1-3C1D55C47994}"/>
              </a:ext>
            </a:extLst>
          </p:cNvPr>
          <p:cNvSpPr txBox="1"/>
          <p:nvPr/>
        </p:nvSpPr>
        <p:spPr>
          <a:xfrm>
            <a:off x="705634" y="361167"/>
            <a:ext cx="10770293" cy="147732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>
                <a:solidFill>
                  <a:schemeClr val="bg1"/>
                </a:solidFill>
                <a:latin typeface="Times New Roman"/>
                <a:ea typeface="Verdana"/>
                <a:cs typeface="Times New Roman"/>
              </a:rPr>
              <a:t>Ассоциация</a:t>
            </a:r>
            <a:r>
              <a:rPr lang="ru-RU" b="1" dirty="0">
                <a:latin typeface="Times New Roman"/>
                <a:ea typeface="Verdana"/>
                <a:cs typeface="Times New Roman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/>
                <a:ea typeface="Verdana"/>
                <a:cs typeface="Times New Roman"/>
              </a:rPr>
              <a:t>коренных малочисленных народов Севера, Сибири  и Дальнего Востока РФ</a:t>
            </a:r>
            <a:endParaRPr lang="ru-RU">
              <a:solidFill>
                <a:schemeClr val="bg1"/>
              </a:solidFill>
              <a:latin typeface="Times New Roman"/>
              <a:ea typeface="Verdana"/>
              <a:cs typeface="Calibri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/>
                <a:ea typeface="Verdana"/>
                <a:cs typeface="Times New Roman"/>
              </a:rPr>
              <a:t>Российский государственный гуманитарный университет</a:t>
            </a:r>
          </a:p>
          <a:p>
            <a:endParaRPr lang="ru-RU" b="1" dirty="0">
              <a:solidFill>
                <a:schemeClr val="bg1"/>
              </a:solidFill>
              <a:latin typeface="Times New Roman"/>
              <a:ea typeface="Verdana" panose="020B0604030504040204" pitchFamily="34" charset="0"/>
              <a:cs typeface="Times New Roman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/>
                <a:ea typeface="Verdana"/>
                <a:cs typeface="Times New Roman"/>
              </a:rPr>
              <a:t>КОНКУРС "Молодые Северяне о себе и о своём народе"</a:t>
            </a:r>
            <a:endParaRPr lang="ru-RU">
              <a:solidFill>
                <a:schemeClr val="bg1"/>
              </a:solidFill>
              <a:latin typeface="Times New Roman"/>
              <a:ea typeface="Verdana"/>
              <a:cs typeface="Calibri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/>
                <a:ea typeface="Verdana"/>
                <a:cs typeface="Times New Roman"/>
              </a:rPr>
              <a:t>Номинация: </a:t>
            </a:r>
            <a:r>
              <a:rPr lang="ru-RU" b="1" dirty="0">
                <a:solidFill>
                  <a:schemeClr val="bg1"/>
                </a:solidFill>
                <a:latin typeface="Times New Roman"/>
                <a:ea typeface="+mn-lt"/>
                <a:cs typeface="+mn-lt"/>
              </a:rPr>
              <a:t>Память Победы в моем городе, посёлке, деревне, стойбище</a:t>
            </a:r>
          </a:p>
        </p:txBody>
      </p:sp>
      <p:pic>
        <p:nvPicPr>
          <p:cNvPr id="31" name="Рисунок 5" descr="Изображение выглядит как текст, зубчатая передача&#10;&#10;Автоматически созданное описание">
            <a:extLst>
              <a:ext uri="{FF2B5EF4-FFF2-40B4-BE49-F238E27FC236}">
                <a16:creationId xmlns:a16="http://schemas.microsoft.com/office/drawing/2014/main" id="{B38AC391-1992-CFA9-667E-520BF86C9E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044" y="583978"/>
            <a:ext cx="1041748" cy="1003221"/>
          </a:xfrm>
          <a:prstGeom prst="rect">
            <a:avLst/>
          </a:prstGeom>
        </p:spPr>
      </p:pic>
      <p:pic>
        <p:nvPicPr>
          <p:cNvPr id="35" name="Рисунок 11" descr="Изображение выглядит как текст, внешний&#10;&#10;Автоматически созданное описание">
            <a:extLst>
              <a:ext uri="{FF2B5EF4-FFF2-40B4-BE49-F238E27FC236}">
                <a16:creationId xmlns:a16="http://schemas.microsoft.com/office/drawing/2014/main" id="{6B92B7E0-465C-8E27-5C7C-7C93AD83A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7249" y="522961"/>
            <a:ext cx="1125255" cy="1114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6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9AF4F36-1732-ECCC-485C-1728FDE97AED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205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Война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49A5B3-FA49-B342-4BD2-073159E64510}"/>
              </a:ext>
            </a:extLst>
          </p:cNvPr>
          <p:cNvSpPr txBox="1"/>
          <p:nvPr/>
        </p:nvSpPr>
        <p:spPr>
          <a:xfrm>
            <a:off x="1198181" y="2957665"/>
            <a:ext cx="9792471" cy="317142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Война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-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всего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лишь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одно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слово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, а в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голове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прокручивается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куча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черно-белых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картинок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...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Страшных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картин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смерти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голода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крови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...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Война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-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это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страшно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Много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всего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творит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и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совершает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человек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своими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же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руками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и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всегда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это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полезно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, а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скорее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губительно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для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остальных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людей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наверное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свете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нет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ничего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страшнее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и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ужаснее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войны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Война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-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сколько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же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боли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в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этом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слове</a:t>
            </a:r>
            <a:r>
              <a:rPr lang="en-US"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... </a:t>
            </a:r>
            <a:endParaRPr lang="ru-RU" sz="2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91198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10437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Как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 </a:t>
            </a: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выглядит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пгт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Диксон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, </a:t>
            </a: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полуостров</a:t>
            </a: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 </a:t>
            </a:r>
            <a:r>
              <a:rPr lang="en-US" b="1" dirty="0" err="1">
                <a:solidFill>
                  <a:srgbClr val="FFFFFF"/>
                </a:solidFill>
                <a:latin typeface="Times New Roman"/>
                <a:cs typeface="Times New Roman"/>
              </a:rPr>
              <a:t>Таймыр</a:t>
            </a:r>
            <a:endParaRPr lang="ru-RU" dirty="0" err="1"/>
          </a:p>
        </p:txBody>
      </p:sp>
      <p:pic>
        <p:nvPicPr>
          <p:cNvPr id="10" name="Рисунок 10" descr="Изображение выглядит как небо, внешний, вода, лодка&#10;&#10;Автоматически созданное описание">
            <a:extLst>
              <a:ext uri="{FF2B5EF4-FFF2-40B4-BE49-F238E27FC236}">
                <a16:creationId xmlns:a16="http://schemas.microsoft.com/office/drawing/2014/main" id="{59A06AA8-FC86-0ED5-590E-D70478A85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291" y="2507358"/>
            <a:ext cx="5018761" cy="33777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1" descr="Изображение выглядит как внешний, природа, наклон, берег&#10;&#10;Автоматически созданное описание">
            <a:extLst>
              <a:ext uri="{FF2B5EF4-FFF2-40B4-BE49-F238E27FC236}">
                <a16:creationId xmlns:a16="http://schemas.microsoft.com/office/drawing/2014/main" id="{465CC7A6-A5FB-E372-0324-2700ED18E9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729" y="2504779"/>
            <a:ext cx="5081391" cy="33933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3383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10437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239934" y="488824"/>
            <a:ext cx="10460525" cy="13263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Бой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ледокола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«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Александр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Сибиряков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» с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крейсером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«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Адмирал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Шеер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» </a:t>
            </a:r>
            <a:endParaRPr lang="ru-RU" b="1" dirty="0">
              <a:solidFill>
                <a:schemeClr val="bg1"/>
              </a:solidFill>
              <a:latin typeface="Times New Roman"/>
              <a:ea typeface="+mj-lt"/>
              <a:cs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25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августа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1942 г.</a:t>
            </a:r>
            <a:endParaRPr lang="ru-RU" b="1">
              <a:solidFill>
                <a:schemeClr val="bg1"/>
              </a:solidFill>
              <a:latin typeface="Times New Roman"/>
              <a:ea typeface="+mj-lt"/>
              <a:cs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 П. П.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Павлинов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, 1945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год</a:t>
            </a:r>
            <a:endParaRPr lang="ru-RU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2" descr="Изображение выглядит как текст, внешний, гора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E41B895F-B307-3158-F988-F7A4BF1ED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634" y="2006692"/>
            <a:ext cx="6970732" cy="4650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73146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572331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Тяжелый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крейсер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«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Адмирал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Шеер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»</a:t>
            </a:r>
            <a:endParaRPr lang="ru-RU" b="1">
              <a:solidFill>
                <a:schemeClr val="bg1"/>
              </a:solidFill>
              <a:latin typeface="Times New Roman"/>
              <a:cs typeface="Calibri Light" panose="020F0302020204030204"/>
            </a:endParaRPr>
          </a:p>
        </p:txBody>
      </p:sp>
      <p:pic>
        <p:nvPicPr>
          <p:cNvPr id="2" name="Рисунок 4" descr="Изображение выглядит как текст, небо, внешний, вода&#10;&#10;Автоматически созданное описание">
            <a:extLst>
              <a:ext uri="{FF2B5EF4-FFF2-40B4-BE49-F238E27FC236}">
                <a16:creationId xmlns:a16="http://schemas.microsoft.com/office/drawing/2014/main" id="{5C2D75AE-AC67-F183-C2D2-CBE88B4EAA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1468" y="1966664"/>
            <a:ext cx="7179500" cy="4448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2005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Ледокольный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пароход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«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Александр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Сибиряков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»</a:t>
            </a:r>
            <a:endParaRPr lang="ru-RU" b="1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4" descr="Изображение выглядит как текст, лодка, старый, транспорт&#10;&#10;Автоматически созданное описание">
            <a:extLst>
              <a:ext uri="{FF2B5EF4-FFF2-40B4-BE49-F238E27FC236}">
                <a16:creationId xmlns:a16="http://schemas.microsoft.com/office/drawing/2014/main" id="{292B49AE-EA2C-9811-1627-A1A60CADD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441" y="2103753"/>
            <a:ext cx="7837117" cy="4404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3581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Памятник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морякам-североморцам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погибшим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в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Великой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Отечественной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войне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,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пгт</a:t>
            </a:r>
            <a:r>
              <a:rPr lang="en-US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Диксон</a:t>
            </a:r>
            <a:endParaRPr lang="en-US" b="1" dirty="0" err="1">
              <a:solidFill>
                <a:schemeClr val="bg1"/>
              </a:solidFill>
              <a:latin typeface="Times New Roman"/>
              <a:cs typeface="Calibri Light"/>
            </a:endParaRPr>
          </a:p>
        </p:txBody>
      </p:sp>
      <p:pic>
        <p:nvPicPr>
          <p:cNvPr id="3" name="Рисунок 4" descr="Изображение выглядит как внешний, небо, мужчина&#10;&#10;Автоматически созданное описание">
            <a:extLst>
              <a:ext uri="{FF2B5EF4-FFF2-40B4-BE49-F238E27FC236}">
                <a16:creationId xmlns:a16="http://schemas.microsoft.com/office/drawing/2014/main" id="{1878BEF3-6A80-4708-F867-9DB943C9C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538" y="1961986"/>
            <a:ext cx="7033363" cy="4698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52910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572331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За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участие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в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Великой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Отечественной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войне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Диксон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получил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звание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«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Населённый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пункт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воинской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доблести</a:t>
            </a:r>
            <a:r>
              <a:rPr lang="en-US" sz="32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».</a:t>
            </a:r>
          </a:p>
        </p:txBody>
      </p:sp>
      <p:pic>
        <p:nvPicPr>
          <p:cNvPr id="5" name="Рисунок 5" descr="Изображение выглядит как небо, внешний, вода, природа&#10;&#10;Автоматически созданное описание">
            <a:extLst>
              <a:ext uri="{FF2B5EF4-FFF2-40B4-BE49-F238E27FC236}">
                <a16:creationId xmlns:a16="http://schemas.microsoft.com/office/drawing/2014/main" id="{0DB100D7-6655-DE53-4195-42F81C9DD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2428" y="1899354"/>
            <a:ext cx="7179500" cy="4781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1726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Надпись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времен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Великой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Отечественной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войны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 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на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Диксоне</a:t>
            </a:r>
          </a:p>
        </p:txBody>
      </p:sp>
      <p:pic>
        <p:nvPicPr>
          <p:cNvPr id="3" name="Рисунок 4" descr="Изображение выглядит как здание, камин, старый, камень&#10;&#10;Автоматически созданное описание">
            <a:extLst>
              <a:ext uri="{FF2B5EF4-FFF2-40B4-BE49-F238E27FC236}">
                <a16:creationId xmlns:a16="http://schemas.microsoft.com/office/drawing/2014/main" id="{78FDAC32-063F-F291-FA96-CD95928C5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688" y="2137988"/>
            <a:ext cx="6407063" cy="428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306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Школьники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п.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Носок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endParaRPr lang="ru-RU" dirty="0">
              <a:solidFill>
                <a:schemeClr val="bg1"/>
              </a:solidFill>
              <a:latin typeface="Calibri Light" panose="020F0302020204030204"/>
              <a:cs typeface="Calibri Light"/>
            </a:endParaRPr>
          </a:p>
          <a:p>
            <a:pPr algn="ctr"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у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памятного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мемориала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, 9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мая</a:t>
            </a:r>
            <a:endParaRPr lang="ru-RU" dirty="0" err="1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2" name="Рисунок 4" descr="Изображение выглядит как небо, внешний, люди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F35FC1A3-5931-6B6C-EB2E-F1A5B9FDD4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9477" b="282"/>
          <a:stretch/>
        </p:blipFill>
        <p:spPr>
          <a:xfrm>
            <a:off x="3503112" y="2031172"/>
            <a:ext cx="5541295" cy="43927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0613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Бессмерный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полк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в п.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Носок</a:t>
            </a:r>
            <a:endParaRPr lang="ru-RU" dirty="0" err="1">
              <a:solidFill>
                <a:schemeClr val="bg1"/>
              </a:solidFill>
            </a:endParaRPr>
          </a:p>
        </p:txBody>
      </p:sp>
      <p:pic>
        <p:nvPicPr>
          <p:cNvPr id="3" name="Рисунок 4" descr="Изображение выглядит как небо&#10;&#10;Автоматически созданное описание">
            <a:extLst>
              <a:ext uri="{FF2B5EF4-FFF2-40B4-BE49-F238E27FC236}">
                <a16:creationId xmlns:a16="http://schemas.microsoft.com/office/drawing/2014/main" id="{79C1E83D-966C-9838-39F8-F813BCEB2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866" y="2186504"/>
            <a:ext cx="8609554" cy="4196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8691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6928838" y="2753947"/>
            <a:ext cx="3654719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Мой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добрый</a:t>
            </a:r>
            <a:endParaRPr lang="ru-RU" dirty="0" err="1">
              <a:solidFill>
                <a:schemeClr val="bg1"/>
              </a:solidFill>
              <a:latin typeface="Calibri Light" panose="020F0302020204030204"/>
              <a:cs typeface="Calibri Light"/>
            </a:endParaRPr>
          </a:p>
          <a:p>
            <a:pPr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cs typeface="Calibri Light"/>
              </a:rPr>
              <a:t>учитель</a:t>
            </a:r>
            <a:r>
              <a:rPr lang="en-US" b="1" dirty="0">
                <a:solidFill>
                  <a:schemeClr val="bg1"/>
                </a:solidFill>
                <a:latin typeface="Times New Roman"/>
                <a:cs typeface="Calibri Light"/>
              </a:rPr>
              <a:t>...</a:t>
            </a:r>
            <a:endParaRPr lang="ru-RU" dirty="0">
              <a:solidFill>
                <a:schemeClr val="bg1"/>
              </a:solidFill>
              <a:cs typeface="Calibri Light"/>
            </a:endParaRPr>
          </a:p>
        </p:txBody>
      </p:sp>
      <p:pic>
        <p:nvPicPr>
          <p:cNvPr id="2" name="Рисунок 4" descr="Изображение выглядит как человек, стена, внутренний, пол&#10;&#10;Автоматически созданное описание">
            <a:extLst>
              <a:ext uri="{FF2B5EF4-FFF2-40B4-BE49-F238E27FC236}">
                <a16:creationId xmlns:a16="http://schemas.microsoft.com/office/drawing/2014/main" id="{2BABFFDB-E4F0-E780-B24D-70C987753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9824" y="629433"/>
            <a:ext cx="4580349" cy="6089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28669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41754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989414" y="1480467"/>
            <a:ext cx="5147401" cy="390462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У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памятника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endParaRPr lang="ru-RU" sz="3600" dirty="0">
              <a:solidFill>
                <a:schemeClr val="bg1"/>
              </a:solidFill>
              <a:latin typeface="Calibri Light" panose="020F0302020204030204"/>
              <a:cs typeface="Calibri Light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"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Алеша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"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во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время</a:t>
            </a:r>
          </a:p>
          <a:p>
            <a:pPr>
              <a:spcAft>
                <a:spcPts val="600"/>
              </a:spcAft>
            </a:pP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военно-потриотической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экспедиции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endParaRPr lang="ru-RU" sz="3600">
              <a:solidFill>
                <a:schemeClr val="bg1"/>
              </a:solidFill>
              <a:latin typeface="Calibri Light" panose="020F0302020204030204"/>
              <a:cs typeface="Calibri Light"/>
            </a:endParaRP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"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По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следам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той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войны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"</a:t>
            </a: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г.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Мурманск</a:t>
            </a:r>
            <a:endParaRPr lang="en-US" sz="3600" b="1" dirty="0">
              <a:solidFill>
                <a:schemeClr val="bg1"/>
              </a:solidFill>
              <a:latin typeface="Times New Roman"/>
              <a:cs typeface="Calibri Light"/>
            </a:endParaRPr>
          </a:p>
        </p:txBody>
      </p:sp>
      <p:pic>
        <p:nvPicPr>
          <p:cNvPr id="3" name="Рисунок 4" descr="Изображение выглядит как небо, внешний, человек, люди&#10;&#10;Автоматически созданное описание">
            <a:extLst>
              <a:ext uri="{FF2B5EF4-FFF2-40B4-BE49-F238E27FC236}">
                <a16:creationId xmlns:a16="http://schemas.microsoft.com/office/drawing/2014/main" id="{8A87724E-DE99-A566-9CA7-CD720B5585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7" b="20249"/>
          <a:stretch/>
        </p:blipFill>
        <p:spPr>
          <a:xfrm>
            <a:off x="6634620" y="1266173"/>
            <a:ext cx="4392468" cy="46901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527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874592" y="1021181"/>
            <a:ext cx="5314418" cy="4374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Памятный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мемориал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 </a:t>
            </a:r>
            <a:endParaRPr lang="ru-RU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посвященный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 </a:t>
            </a:r>
          </a:p>
          <a:p>
            <a:pPr>
              <a:spcAft>
                <a:spcPts val="600"/>
              </a:spcAft>
            </a:pP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олене-транспортным</a:t>
            </a:r>
          </a:p>
          <a:p>
            <a:pPr>
              <a:spcAft>
                <a:spcPts val="600"/>
              </a:spcAft>
            </a:pP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Батальонам</a:t>
            </a: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, </a:t>
            </a:r>
          </a:p>
          <a:p>
            <a:pPr>
              <a:spcAft>
                <a:spcPts val="600"/>
              </a:spcAft>
            </a:pPr>
            <a:r>
              <a:rPr lang="en-US" sz="3600" b="1" dirty="0">
                <a:solidFill>
                  <a:schemeClr val="bg1"/>
                </a:solidFill>
                <a:latin typeface="Times New Roman"/>
                <a:cs typeface="Calibri Light"/>
              </a:rPr>
              <a:t>г. </a:t>
            </a:r>
            <a:r>
              <a:rPr lang="en-US" sz="3600" b="1" dirty="0" err="1">
                <a:solidFill>
                  <a:schemeClr val="bg1"/>
                </a:solidFill>
                <a:latin typeface="Times New Roman"/>
                <a:cs typeface="Calibri Light"/>
              </a:rPr>
              <a:t>Мурманск</a:t>
            </a:r>
            <a:endParaRPr lang="en-US" sz="3600" b="1" dirty="0">
              <a:solidFill>
                <a:schemeClr val="bg1"/>
              </a:solidFill>
              <a:latin typeface="Times New Roman"/>
              <a:cs typeface="Calibri Light"/>
            </a:endParaRPr>
          </a:p>
        </p:txBody>
      </p:sp>
      <p:pic>
        <p:nvPicPr>
          <p:cNvPr id="2" name="Рисунок 4" descr="Изображение выглядит как дерево, внешний,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BC62221D-72FF-EA29-DFDC-B6CA558A6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126" y="451981"/>
            <a:ext cx="4455089" cy="5954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7943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551003" y="854166"/>
            <a:ext cx="10752801" cy="332007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ru-RU" sz="3600" b="1" dirty="0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Моему учителю и всем тем, кто чтит память о великом подвиге нашего народа в годы Великой отечественной войны от всей души выражаю огромную благодарность!</a:t>
            </a:r>
            <a:endParaRPr lang="en-US" sz="3600" b="1">
              <a:solidFill>
                <a:schemeClr val="bg1"/>
              </a:solidFill>
              <a:latin typeface="Times New Roman"/>
              <a:ea typeface="+mj-lt"/>
              <a:cs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58530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2">
            <a:extLst>
              <a:ext uri="{FF2B5EF4-FFF2-40B4-BE49-F238E27FC236}">
                <a16:creationId xmlns:a16="http://schemas.microsoft.com/office/drawing/2014/main" id="{96CF2A2B-0745-440C-9224-C5C6A0A42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Rectangle 54">
            <a:extLst>
              <a:ext uri="{FF2B5EF4-FFF2-40B4-BE49-F238E27FC236}">
                <a16:creationId xmlns:a16="http://schemas.microsoft.com/office/drawing/2014/main" id="{75BE6D6B-84C9-4D2B-97EB-773B7369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C33BE1A-7A32-0D41-88F1-A32895397F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60000"/>
          </a:blip>
          <a:srcRect b="14122"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64ADC18-1AE6-8A38-6342-FCA93EFA6CC9}"/>
              </a:ext>
            </a:extLst>
          </p:cNvPr>
          <p:cNvSpPr txBox="1">
            <a:spLocks/>
          </p:cNvSpPr>
          <p:nvPr/>
        </p:nvSpPr>
        <p:spPr>
          <a:xfrm>
            <a:off x="1198181" y="728906"/>
            <a:ext cx="9792471" cy="11384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b="1" dirty="0" err="1">
                <a:solidFill>
                  <a:schemeClr val="bg1"/>
                </a:solidFill>
                <a:latin typeface="Times New Roman"/>
                <a:ea typeface="+mj-lt"/>
                <a:cs typeface="+mj-lt"/>
              </a:rPr>
              <a:t>Источники</a:t>
            </a:r>
            <a:endParaRPr lang="ru-RU" dirty="0" err="1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BDFF70-E078-358B-C17C-D4C681BAE264}"/>
              </a:ext>
            </a:extLst>
          </p:cNvPr>
          <p:cNvSpPr txBox="1"/>
          <p:nvPr/>
        </p:nvSpPr>
        <p:spPr>
          <a:xfrm>
            <a:off x="1198181" y="1715501"/>
            <a:ext cx="10262197" cy="441358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 lnSpcReduction="10000"/>
          </a:bodyPr>
          <a:lstStyle/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АргументыИнфакты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- 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https://krsk.aif.ru/culture/pro_oboronu_diksona_v_1942_godu_v_krasnoyarskom_krae_mogut_snyat_film</a:t>
            </a:r>
            <a:endParaRPr lang="ru-RU" dirty="0">
              <a:solidFill>
                <a:schemeClr val="bg1"/>
              </a:solidFill>
              <a:ea typeface="+mn-lt"/>
              <a:cs typeface="+mn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Пикабу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 - 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https://pikabu.ru/story/podvig_sibiryakova_parokhod_protiv_linkora_7438573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 </a:t>
            </a:r>
            <a:endParaRPr lang="en-US" sz="2400" dirty="0">
              <a:solidFill>
                <a:schemeClr val="bg1"/>
              </a:solidFill>
              <a:cs typeface="Calibri" panose="020F0502020204030204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Русское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географическое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общество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- </a:t>
            </a:r>
            <a:r>
              <a:rPr lang="en-US" sz="2400" dirty="0">
                <a:ea typeface="+mn-lt"/>
                <a:cs typeface="+mn-lt"/>
                <a:hlinkClick r:id="rId5"/>
              </a:rPr>
              <a:t>https://www.rgo.ru/ru/article/ekovolontyory-edut-na-taymyr-chtoby-blagoustroit-mesta-pamyati-voinov-severomorcev</a:t>
            </a:r>
            <a:endParaRPr lang="en-US" sz="2400" dirty="0">
              <a:ea typeface="+mn-lt"/>
              <a:cs typeface="+mn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dirty="0" err="1">
                <a:solidFill>
                  <a:schemeClr val="bg1"/>
                </a:solidFill>
                <a:ea typeface="+mn-lt"/>
                <a:cs typeface="+mn-lt"/>
              </a:rPr>
              <a:t>Екабу.ру</a:t>
            </a:r>
            <a:r>
              <a:rPr lang="en-US" sz="2400" dirty="0">
                <a:solidFill>
                  <a:schemeClr val="bg1"/>
                </a:solidFill>
                <a:ea typeface="+mn-lt"/>
                <a:cs typeface="+mn-lt"/>
              </a:rPr>
              <a:t> - </a:t>
            </a:r>
            <a:r>
              <a:rPr lang="en-US" sz="2400" dirty="0">
                <a:ea typeface="+mn-lt"/>
                <a:cs typeface="+mn-lt"/>
                <a:hlinkClick r:id="rId6"/>
              </a:rPr>
              <a:t>https://ekabu.ru/211686-dikson-samyy-severnyy-naselnnyy-punkt-rossii-65-foto.html</a:t>
            </a:r>
            <a:r>
              <a:rPr lang="en-US" sz="2400" dirty="0">
                <a:ea typeface="+mn-lt"/>
                <a:cs typeface="+mn-lt"/>
              </a:rPr>
              <a:t> </a:t>
            </a:r>
            <a:endParaRPr lang="en-US" sz="2400" dirty="0">
              <a:solidFill>
                <a:schemeClr val="bg1"/>
              </a:solidFill>
              <a:ea typeface="+mn-lt"/>
              <a:cs typeface="+mn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Сельское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поселение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ea typeface="+mn-lt"/>
                <a:cs typeface="+mn-lt"/>
              </a:rPr>
              <a:t>Караул</a:t>
            </a:r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- </a:t>
            </a:r>
            <a:r>
              <a:rPr lang="en-US" sz="2400" dirty="0">
                <a:ea typeface="+mn-lt"/>
                <a:cs typeface="+mn-lt"/>
                <a:hlinkClick r:id="rId7"/>
              </a:rPr>
              <a:t>https://karaul.city/news/3775/</a:t>
            </a:r>
            <a:r>
              <a:rPr lang="en-US" sz="2400" dirty="0">
                <a:ea typeface="+mn-lt"/>
                <a:cs typeface="+mn-lt"/>
              </a:rPr>
              <a:t> </a:t>
            </a:r>
            <a:endParaRPr lang="en-US" sz="2400" dirty="0" err="1">
              <a:solidFill>
                <a:schemeClr val="bg1"/>
              </a:solidFill>
              <a:ea typeface="+mn-lt"/>
              <a:cs typeface="+mn-lt"/>
            </a:endParaRP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/>
              <a:buChar char="•"/>
            </a:pPr>
            <a:endParaRPr lang="en-US" sz="2400" dirty="0">
              <a:solidFill>
                <a:srgbClr val="000000"/>
              </a:solidFill>
              <a:ea typeface="+mn-lt"/>
              <a:cs typeface="+mn-lt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400" dirty="0">
              <a:solidFill>
                <a:srgbClr val="FFFFFF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99199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Неизвестный пользователь</cp:lastModifiedBy>
  <cp:revision>547</cp:revision>
  <dcterms:created xsi:type="dcterms:W3CDTF">2022-10-09T16:11:04Z</dcterms:created>
  <dcterms:modified xsi:type="dcterms:W3CDTF">2022-12-02T11:56:58Z</dcterms:modified>
</cp:coreProperties>
</file>