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9" r:id="rId2"/>
    <p:sldId id="262" r:id="rId3"/>
    <p:sldId id="293" r:id="rId4"/>
    <p:sldId id="286" r:id="rId5"/>
    <p:sldId id="280" r:id="rId6"/>
    <p:sldId id="289" r:id="rId7"/>
    <p:sldId id="292" r:id="rId8"/>
    <p:sldId id="287" r:id="rId9"/>
    <p:sldId id="290" r:id="rId10"/>
    <p:sldId id="291" r:id="rId11"/>
    <p:sldId id="283" r:id="rId12"/>
    <p:sldId id="294" r:id="rId13"/>
    <p:sldId id="295" r:id="rId14"/>
    <p:sldId id="28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FF095F-AA8E-451C-988F-6EC622227082}" v="431" dt="2022-10-14T11:38:44.153"/>
    <p1510:client id="{4356149F-1F75-46E8-9E03-66A25817BFFE}" v="41" dt="2022-10-14T10:20:39.415"/>
    <p1510:client id="{7E21919F-4BBA-42F8-99BF-0B4DC39AC7E3}" v="1150" dt="2022-10-14T11:44:54.782"/>
    <p1510:client id="{B4191F64-CC3E-4731-BF11-375C3B044BAC}" v="3565" dt="2022-10-14T11:45:38.392"/>
    <p1510:client id="{CE6E97CE-7AEC-4EFB-BF68-304B9385D25A}" v="500" dt="2022-10-14T10:20:40.852"/>
    <p1510:client id="{DEE29E76-3AF9-45AE-8FDA-312064A8DCDB}" v="1359" dt="2022-10-14T11:40:33.314"/>
    <p1510:client id="{E456EA0D-75C6-404C-A813-77A40EFD09DD}" v="48" dt="2022-10-14T09:52:08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54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64439-5D8E-F34F-ADE6-2BF9FB5181AF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51C2E-2B3B-4C44-BEC7-32A7AC2F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4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386568" y="5801944"/>
            <a:ext cx="3092543" cy="549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36775" y="915988"/>
            <a:ext cx="8139113" cy="4579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566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51C2E-2B3B-4C44-BEC7-32A7AC2F6B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77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386568" y="5801944"/>
            <a:ext cx="3092543" cy="549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36775" y="915988"/>
            <a:ext cx="8139113" cy="4579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99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4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1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4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4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83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8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4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0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3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3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9DC8BC3-4744-AE46-8217-39443173A8AC}"/>
              </a:ext>
            </a:extLst>
          </p:cNvPr>
          <p:cNvGrpSpPr/>
          <p:nvPr/>
        </p:nvGrpSpPr>
        <p:grpSpPr>
          <a:xfrm>
            <a:off x="-11533" y="339505"/>
            <a:ext cx="12215066" cy="5259371"/>
            <a:chOff x="-11533" y="339505"/>
            <a:chExt cx="12215066" cy="5259371"/>
          </a:xfrm>
        </p:grpSpPr>
        <p:sp>
          <p:nvSpPr>
            <p:cNvPr id="164" name="Google Shape;164;p1"/>
            <p:cNvSpPr/>
            <p:nvPr/>
          </p:nvSpPr>
          <p:spPr>
            <a:xfrm>
              <a:off x="-11533" y="339505"/>
              <a:ext cx="12215066" cy="5259371"/>
            </a:xfrm>
            <a:custGeom>
              <a:avLst/>
              <a:gdLst/>
              <a:ahLst/>
              <a:cxnLst/>
              <a:rect l="l" t="t" r="r" b="b"/>
              <a:pathLst>
                <a:path w="13004800" h="7467600" extrusionOk="0">
                  <a:moveTo>
                    <a:pt x="0" y="7467600"/>
                  </a:moveTo>
                  <a:lnTo>
                    <a:pt x="13004800" y="7467600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7467600"/>
                  </a:lnTo>
                  <a:close/>
                </a:path>
              </a:pathLst>
            </a:custGeom>
            <a:gradFill>
              <a:gsLst>
                <a:gs pos="0">
                  <a:srgbClr val="004274"/>
                </a:gs>
                <a:gs pos="50000">
                  <a:srgbClr val="0061A8"/>
                </a:gs>
                <a:gs pos="100000">
                  <a:srgbClr val="0075C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33"/>
                <a:buFont typeface="Arial"/>
                <a:buNone/>
              </a:pPr>
              <a:endParaRPr sz="13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446738" y="1749490"/>
              <a:ext cx="10812782" cy="3111412"/>
            </a:xfrm>
            <a:prstGeom prst="rect">
              <a:avLst/>
            </a:pr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spcFirstLastPara="1" wrap="square" lIns="91575" tIns="45775" rIns="91575" bIns="45775" anchor="t" anchorCtr="0">
              <a:spAutoFit/>
            </a:bodyPr>
            <a:lstStyle/>
            <a:p>
              <a:pPr lvl="0"/>
              <a:r>
                <a:rPr lang="en-US" sz="3200" b="1">
                  <a:solidFill>
                    <a:srgbClr val="BBD9D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Oswald"/>
                </a:rPr>
                <a:t>SNML (Social Net Minority Language)</a:t>
              </a:r>
              <a:r>
                <a:rPr lang="ru-RU" sz="3200" b="1">
                  <a:solidFill>
                    <a:srgbClr val="BBD9D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Oswald"/>
                </a:rPr>
                <a:t>: </a:t>
              </a:r>
            </a:p>
            <a:p>
              <a:pPr lvl="0"/>
              <a:r>
                <a:rPr lang="ru-RU" sz="3200" b="1">
                  <a:solidFill>
                    <a:srgbClr val="BBD9D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Oswald"/>
                </a:rPr>
                <a:t>хантыйский, карельский и якутский языки в социальных сетях «</a:t>
              </a:r>
              <a:r>
                <a:rPr lang="ru-RU" sz="3200" b="1" err="1">
                  <a:solidFill>
                    <a:srgbClr val="BBD9D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Oswald"/>
                </a:rPr>
                <a:t>ВКонтакте</a:t>
              </a:r>
              <a:r>
                <a:rPr lang="ru-RU" sz="3200" b="1">
                  <a:solidFill>
                    <a:srgbClr val="BBD9D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Oswald"/>
                </a:rPr>
                <a:t>» и «</a:t>
              </a:r>
              <a:r>
                <a:rPr lang="en-US" sz="3200" b="1">
                  <a:solidFill>
                    <a:srgbClr val="BBD9D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Oswald"/>
                </a:rPr>
                <a:t>Telegram</a:t>
              </a:r>
              <a:r>
                <a:rPr lang="ru-RU" sz="3200" b="1">
                  <a:solidFill>
                    <a:srgbClr val="BBD9D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Oswald"/>
                </a:rPr>
                <a:t>»</a:t>
              </a:r>
            </a:p>
            <a:p>
              <a:pPr lvl="0"/>
              <a:endParaRPr sz="4408" b="1" i="0" u="none" strike="noStrike" cap="none">
                <a:solidFill>
                  <a:srgbClr val="BBD9DE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5"/>
                <a:buFont typeface="Arial"/>
                <a:buNone/>
              </a:pPr>
              <a:r>
                <a:rPr lang="ru-RU" sz="2805" b="0" i="0" u="none" strike="noStrike" cap="none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Школа прикладного анализа больших данных для исследователей КМНС</a:t>
              </a:r>
              <a:endParaRPr sz="2805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5BCDF5E-CD63-5242-B8ED-868273DF55ED}"/>
              </a:ext>
            </a:extLst>
          </p:cNvPr>
          <p:cNvSpPr txBox="1"/>
          <p:nvPr/>
        </p:nvSpPr>
        <p:spPr>
          <a:xfrm>
            <a:off x="9352448" y="5052129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Группа 01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3F3A4EE-6EB6-3A7F-0D05-ECA0D259A335}"/>
              </a:ext>
            </a:extLst>
          </p:cNvPr>
          <p:cNvGrpSpPr/>
          <p:nvPr/>
        </p:nvGrpSpPr>
        <p:grpSpPr>
          <a:xfrm>
            <a:off x="202935" y="5708542"/>
            <a:ext cx="5740666" cy="828807"/>
            <a:chOff x="202935" y="5708542"/>
            <a:chExt cx="5740666" cy="828807"/>
          </a:xfrm>
        </p:grpSpPr>
        <p:pic>
          <p:nvPicPr>
            <p:cNvPr id="6" name="Google Shape;94;p1">
              <a:extLst>
                <a:ext uri="{FF2B5EF4-FFF2-40B4-BE49-F238E27FC236}">
                  <a16:creationId xmlns:a16="http://schemas.microsoft.com/office/drawing/2014/main" id="{1CBB0871-329D-8882-4EE9-D0FC46372F9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77966" y="5708542"/>
              <a:ext cx="1665635" cy="828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584D8CD-E8F1-9D81-A735-BDF62699E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9969"/>
            <a:stretch/>
          </p:blipFill>
          <p:spPr>
            <a:xfrm>
              <a:off x="2275053" y="5758283"/>
              <a:ext cx="828395" cy="742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B232D35-5CDE-E77C-7DD2-39318D90B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935" y="5708542"/>
              <a:ext cx="808295" cy="7953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8FDDBC2-2D51-568C-75AF-550E052E6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6" t="8737" r="30045" b="13143"/>
            <a:stretch/>
          </p:blipFill>
          <p:spPr bwMode="auto">
            <a:xfrm>
              <a:off x="1242766" y="5708542"/>
              <a:ext cx="738870" cy="79328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Рисунок 12" descr="участие в Днях культуры коренных малочисленных народов Севера, Сибири и .....">
              <a:extLst>
                <a:ext uri="{FF2B5EF4-FFF2-40B4-BE49-F238E27FC236}">
                  <a16:creationId xmlns:a16="http://schemas.microsoft.com/office/drawing/2014/main" id="{B68BA5E7-0968-D473-110D-BE35D98A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971" y="5758283"/>
              <a:ext cx="751647" cy="74241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2857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432EE8B-905F-954E-B9C7-C21AB5812030}"/>
              </a:ext>
            </a:extLst>
          </p:cNvPr>
          <p:cNvSpPr/>
          <p:nvPr/>
        </p:nvSpPr>
        <p:spPr>
          <a:xfrm>
            <a:off x="0" y="998127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195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81F551E-4488-D749-A736-7448E235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63646" cy="108407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Ожидаемый результат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428B10E-830C-9D42-982C-B3D00A259E0B}"/>
              </a:ext>
            </a:extLst>
          </p:cNvPr>
          <p:cNvSpPr txBox="1">
            <a:spLocks/>
          </p:cNvSpPr>
          <p:nvPr/>
        </p:nvSpPr>
        <p:spPr>
          <a:xfrm>
            <a:off x="848901" y="194918"/>
            <a:ext cx="10633215" cy="6847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Коллекция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 на хантыйском, якутском и карельском языках по тематическим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категориям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языковые корпуса;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2400" dirty="0">
                <a:latin typeface="Tahoma"/>
                <a:ea typeface="Tahoma"/>
                <a:cs typeface="Tahoma"/>
              </a:rPr>
              <a:t>О</a:t>
            </a:r>
            <a:r>
              <a:rPr lang="ru-RU" sz="2400" dirty="0" smtClean="0">
                <a:latin typeface="Tahoma"/>
                <a:ea typeface="Tahoma"/>
                <a:cs typeface="Tahoma"/>
              </a:rPr>
              <a:t>ценка </a:t>
            </a:r>
            <a:r>
              <a:rPr lang="ru-RU" sz="2400" dirty="0">
                <a:latin typeface="Tahoma"/>
                <a:ea typeface="Tahoma"/>
                <a:cs typeface="Tahoma"/>
              </a:rPr>
              <a:t>вовлеченности и заинтересованности коренных народов к текстам на хантыйском, </a:t>
            </a:r>
            <a:r>
              <a:rPr lang="ru-RU" sz="2400" dirty="0" smtClean="0">
                <a:latin typeface="Tahoma"/>
                <a:ea typeface="Tahoma"/>
                <a:cs typeface="Tahoma"/>
              </a:rPr>
              <a:t>карельском и </a:t>
            </a:r>
            <a:r>
              <a:rPr lang="ru-RU" sz="2400" dirty="0">
                <a:latin typeface="Tahoma"/>
                <a:ea typeface="Tahoma"/>
                <a:cs typeface="Tahoma"/>
              </a:rPr>
              <a:t>якутском языках; </a:t>
            </a:r>
            <a:endParaRPr lang="ru-RU" sz="2400" dirty="0" smtClean="0">
              <a:latin typeface="Tahoma"/>
              <a:ea typeface="Tahoma"/>
              <a:cs typeface="Tahoma"/>
            </a:endParaRPr>
          </a:p>
          <a:p>
            <a:pPr>
              <a:lnSpc>
                <a:spcPct val="170000"/>
              </a:lnSpc>
            </a:pPr>
            <a:r>
              <a:rPr lang="ru-RU" sz="2400" dirty="0">
                <a:latin typeface="Tahoma"/>
                <a:ea typeface="Tahoma"/>
                <a:cs typeface="Tahoma"/>
              </a:rPr>
              <a:t>С</a:t>
            </a:r>
            <a:r>
              <a:rPr lang="ru-RU" sz="2400" dirty="0" smtClean="0">
                <a:latin typeface="Tahoma"/>
                <a:ea typeface="Tahoma"/>
                <a:cs typeface="Tahoma"/>
              </a:rPr>
              <a:t>ети </a:t>
            </a:r>
            <a:r>
              <a:rPr lang="ru-RU" sz="2400" dirty="0">
                <a:latin typeface="Tahoma"/>
                <a:ea typeface="Tahoma"/>
                <a:cs typeface="Tahoma"/>
              </a:rPr>
              <a:t>взаимодействий между сообществами коренных народов; </a:t>
            </a:r>
            <a:endParaRPr lang="ru-RU" dirty="0" smtClean="0"/>
          </a:p>
          <a:p>
            <a:pPr>
              <a:lnSpc>
                <a:spcPct val="170000"/>
              </a:lnSpc>
            </a:pPr>
            <a:r>
              <a:rPr lang="ru-RU" sz="2400" dirty="0">
                <a:latin typeface="Tahoma"/>
                <a:ea typeface="Tahoma"/>
                <a:cs typeface="Tahoma"/>
              </a:rPr>
              <a:t>С</a:t>
            </a:r>
            <a:r>
              <a:rPr lang="ru-RU" sz="2400" dirty="0" smtClean="0">
                <a:latin typeface="Tahoma"/>
                <a:ea typeface="Tahoma"/>
                <a:cs typeface="Tahoma"/>
              </a:rPr>
              <a:t>оциально-демографический </a:t>
            </a:r>
            <a:r>
              <a:rPr lang="ru-RU" sz="2400" dirty="0">
                <a:latin typeface="Tahoma"/>
                <a:ea typeface="Tahoma"/>
                <a:cs typeface="Tahoma"/>
              </a:rPr>
              <a:t>портрет авторов текстов на языках коренных народов; 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еестр сообществ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которые публикуют тексты на хантыйском, карельском и якутском языках.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605191" y="1620203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606844" y="2676267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-606844" y="3744064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606844" y="4340808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-606844" y="5430135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8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432EE8B-905F-954E-B9C7-C21AB5812030}"/>
              </a:ext>
            </a:extLst>
          </p:cNvPr>
          <p:cNvSpPr/>
          <p:nvPr/>
        </p:nvSpPr>
        <p:spPr>
          <a:xfrm>
            <a:off x="0" y="998127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195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FA783C1-6F39-D74E-8208-92738CE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90"/>
            <a:ext cx="12032166" cy="1084076"/>
          </a:xfrm>
        </p:spPr>
        <p:txBody>
          <a:bodyPr>
            <a:normAutofit/>
          </a:bodyPr>
          <a:lstStyle/>
          <a:p>
            <a:r>
              <a:rPr lang="ru-RU" sz="32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Дорожная карта по внедрению решения (этапы, мероприятия, риски)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405A38C7-08B2-7808-0281-1776ADB30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69400"/>
              </p:ext>
            </p:extLst>
          </p:nvPr>
        </p:nvGraphicFramePr>
        <p:xfrm>
          <a:off x="661736" y="1243263"/>
          <a:ext cx="10800645" cy="5393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129">
                  <a:extLst>
                    <a:ext uri="{9D8B030D-6E8A-4147-A177-3AD203B41FA5}">
                      <a16:colId xmlns:a16="http://schemas.microsoft.com/office/drawing/2014/main" val="2953881134"/>
                    </a:ext>
                  </a:extLst>
                </a:gridCol>
                <a:gridCol w="2160129">
                  <a:extLst>
                    <a:ext uri="{9D8B030D-6E8A-4147-A177-3AD203B41FA5}">
                      <a16:colId xmlns:a16="http://schemas.microsoft.com/office/drawing/2014/main" val="3824331293"/>
                    </a:ext>
                  </a:extLst>
                </a:gridCol>
                <a:gridCol w="2160129">
                  <a:extLst>
                    <a:ext uri="{9D8B030D-6E8A-4147-A177-3AD203B41FA5}">
                      <a16:colId xmlns:a16="http://schemas.microsoft.com/office/drawing/2014/main" val="2453708729"/>
                    </a:ext>
                  </a:extLst>
                </a:gridCol>
                <a:gridCol w="2160129">
                  <a:extLst>
                    <a:ext uri="{9D8B030D-6E8A-4147-A177-3AD203B41FA5}">
                      <a16:colId xmlns:a16="http://schemas.microsoft.com/office/drawing/2014/main" val="3420439765"/>
                    </a:ext>
                  </a:extLst>
                </a:gridCol>
                <a:gridCol w="2160129">
                  <a:extLst>
                    <a:ext uri="{9D8B030D-6E8A-4147-A177-3AD203B41FA5}">
                      <a16:colId xmlns:a16="http://schemas.microsoft.com/office/drawing/2014/main" val="2694262615"/>
                    </a:ext>
                  </a:extLst>
                </a:gridCol>
              </a:tblGrid>
              <a:tr h="452154">
                <a:tc>
                  <a:txBody>
                    <a:bodyPr/>
                    <a:lstStyle/>
                    <a:p>
                      <a:r>
                        <a:rPr lang="ru-RU" sz="1400">
                          <a:latin typeface="Tahoma"/>
                        </a:rPr>
                        <a:t>Задача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>
                          <a:latin typeface="Tahoma"/>
                        </a:rPr>
                        <a:t>Этапы выполнения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ahoma"/>
                        </a:rPr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ahoma"/>
                        </a:rPr>
                        <a:t>Ресурсы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ahoma"/>
                        </a:rPr>
                        <a:t>Ожидаемый 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801382"/>
                  </a:ext>
                </a:extLst>
              </a:tr>
              <a:tr h="2437221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ru-RU" sz="1400" b="0" i="0" u="none" strike="noStrike" noProof="0">
                          <a:latin typeface="Tahoma"/>
                        </a:rPr>
                        <a:t>Сформировать коллекцию текстов на хантыйском, якутском и карельском языках</a:t>
                      </a:r>
                      <a:endParaRPr lang="en-US" sz="1400" b="0" i="0" u="none" strike="noStrike" noProof="0">
                        <a:latin typeface="Tahoma"/>
                      </a:endParaRPr>
                    </a:p>
                    <a:p>
                      <a:pPr lvl="0">
                        <a:buNone/>
                      </a:pPr>
                      <a:endParaRPr lang="ru-RU" sz="1400">
                        <a:latin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Составить список слов-маркеров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Составить список стоп-слов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sz="1400" b="0" i="0" u="none" strike="noStrike" noProof="0">
                          <a:latin typeface="Tahoma"/>
                        </a:rPr>
                        <a:t>Поиск источников ВК и ТГ</a:t>
                      </a:r>
                      <a:endParaRPr lang="ru-RU" sz="1400">
                        <a:latin typeface="Tahoma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sz="1400" b="0" i="0" u="none" strike="noStrike" noProof="0">
                          <a:latin typeface="Tahoma"/>
                        </a:rPr>
                        <a:t>Выгрузить данные из ВК и ТГ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ru-RU" sz="1400">
                        <a:latin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ahoma"/>
                        </a:rPr>
                        <a:t>17 октября - 21 ноября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Лингвисты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Программисты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ru-RU" sz="1400">
                        <a:latin typeface="Tahoma"/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Словарь ХКЯ языков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Программное обеспечение (API, </a:t>
                      </a:r>
                      <a:r>
                        <a:rPr lang="ru-RU" sz="1400" err="1">
                          <a:latin typeface="Tahoma"/>
                        </a:rPr>
                        <a:t>Exсel</a:t>
                      </a:r>
                      <a:r>
                        <a:rPr lang="ru-RU" sz="1400">
                          <a:latin typeface="Tahoma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ahoma"/>
                        </a:rPr>
                        <a:t>Сформированная коллекция текстов ХКЯ языков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05"/>
                  </a:ext>
                </a:extLst>
              </a:tr>
              <a:tr h="24372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>
                          <a:latin typeface="Tahoma"/>
                        </a:rPr>
                        <a:t>Определить принадлежность произвольного текста к заданному целевому языку, очистить коллекцию от нерелевантных текстов</a:t>
                      </a:r>
                      <a:endParaRPr lang="ru-RU" sz="1400" b="0" i="0" u="none" strike="noStrike" noProof="0" err="1">
                        <a:latin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 b="0" i="0" u="none" strike="noStrike" noProof="0" err="1">
                          <a:latin typeface="Tahoma"/>
                        </a:rPr>
                        <a:t>Предобработать</a:t>
                      </a:r>
                      <a:r>
                        <a:rPr lang="ru-RU" sz="1400" b="0" i="0" u="none" strike="noStrike" noProof="0">
                          <a:latin typeface="Tahoma"/>
                        </a:rPr>
                        <a:t> тексты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 b="0" i="0" u="none" strike="noStrike" noProof="0">
                          <a:latin typeface="Tahoma"/>
                        </a:rPr>
                        <a:t>Построить языковую модель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 b="0" i="0" u="none" strike="noStrike" noProof="0">
                          <a:latin typeface="Tahoma"/>
                        </a:rPr>
                        <a:t>С помощью инструментов ML классифицировать тексты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 b="0" i="0" u="none" strike="noStrike" noProof="0">
                          <a:latin typeface="Tahoma"/>
                        </a:rPr>
                        <a:t>Получить экспертную оценку от носителя языка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ahoma"/>
                        </a:rPr>
                        <a:t>21 ноября - 20 февраля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Лингвисты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Носители языка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Эксперты ML</a:t>
                      </a:r>
                    </a:p>
                    <a:p>
                      <a:pPr marL="0" lvl="0" indent="0">
                        <a:buNone/>
                      </a:pPr>
                      <a:endParaRPr lang="ru-RU" sz="1400">
                        <a:latin typeface="Tahoma"/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Данные для построения языковой модели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Программное обеспечение (Python, библиотека NLP)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ahoma"/>
                        </a:rPr>
                        <a:t>Очищенная от мусорных сообщений коллекция текстов ХКЯ языков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012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534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432EE8B-905F-954E-B9C7-C21AB5812030}"/>
              </a:ext>
            </a:extLst>
          </p:cNvPr>
          <p:cNvSpPr/>
          <p:nvPr/>
        </p:nvSpPr>
        <p:spPr>
          <a:xfrm>
            <a:off x="0" y="998127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195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FA783C1-6F39-D74E-8208-92738CE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90"/>
            <a:ext cx="12032166" cy="1084076"/>
          </a:xfrm>
        </p:spPr>
        <p:txBody>
          <a:bodyPr>
            <a:normAutofit/>
          </a:bodyPr>
          <a:lstStyle/>
          <a:p>
            <a:r>
              <a:rPr lang="ru-RU" sz="32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Дорожная карта по внедрению решения (этапы, мероприятия, риски)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405A38C7-08B2-7808-0281-1776ADB30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010752"/>
              </p:ext>
            </p:extLst>
          </p:nvPr>
        </p:nvGraphicFramePr>
        <p:xfrm>
          <a:off x="661736" y="1243263"/>
          <a:ext cx="10800645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129">
                  <a:extLst>
                    <a:ext uri="{9D8B030D-6E8A-4147-A177-3AD203B41FA5}">
                      <a16:colId xmlns:a16="http://schemas.microsoft.com/office/drawing/2014/main" val="2953881134"/>
                    </a:ext>
                  </a:extLst>
                </a:gridCol>
                <a:gridCol w="2160129">
                  <a:extLst>
                    <a:ext uri="{9D8B030D-6E8A-4147-A177-3AD203B41FA5}">
                      <a16:colId xmlns:a16="http://schemas.microsoft.com/office/drawing/2014/main" val="3824331293"/>
                    </a:ext>
                  </a:extLst>
                </a:gridCol>
                <a:gridCol w="2160129">
                  <a:extLst>
                    <a:ext uri="{9D8B030D-6E8A-4147-A177-3AD203B41FA5}">
                      <a16:colId xmlns:a16="http://schemas.microsoft.com/office/drawing/2014/main" val="2453708729"/>
                    </a:ext>
                  </a:extLst>
                </a:gridCol>
                <a:gridCol w="2160129">
                  <a:extLst>
                    <a:ext uri="{9D8B030D-6E8A-4147-A177-3AD203B41FA5}">
                      <a16:colId xmlns:a16="http://schemas.microsoft.com/office/drawing/2014/main" val="3420439765"/>
                    </a:ext>
                  </a:extLst>
                </a:gridCol>
                <a:gridCol w="2160129">
                  <a:extLst>
                    <a:ext uri="{9D8B030D-6E8A-4147-A177-3AD203B41FA5}">
                      <a16:colId xmlns:a16="http://schemas.microsoft.com/office/drawing/2014/main" val="2694262615"/>
                    </a:ext>
                  </a:extLst>
                </a:gridCol>
              </a:tblGrid>
              <a:tr h="452154">
                <a:tc>
                  <a:txBody>
                    <a:bodyPr/>
                    <a:lstStyle/>
                    <a:p>
                      <a:r>
                        <a:rPr lang="ru-RU" sz="1400">
                          <a:latin typeface="Tahoma"/>
                        </a:rPr>
                        <a:t>Задача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>
                          <a:latin typeface="Tahoma"/>
                        </a:rPr>
                        <a:t>Этапы выполнения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ahoma"/>
                        </a:rPr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ahoma"/>
                        </a:rPr>
                        <a:t>Ресурсы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ahoma"/>
                        </a:rPr>
                        <a:t>Ожидаемый 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801382"/>
                  </a:ext>
                </a:extLst>
              </a:tr>
              <a:tr h="243722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noProof="0">
                          <a:latin typeface="Tahoma"/>
                        </a:rPr>
                        <a:t>Идентифицировать авторов текстов на хантыйском, якутском и карельском языках и описать их социально-демографические характеристики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Выгрузить профили пользователей ведущих активность на ХКЯ языках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sz="1400" b="0" i="0" u="none" strike="noStrike" noProof="0">
                          <a:latin typeface="Tahoma"/>
                        </a:rPr>
                        <a:t>Вычислить частотные распределения социально-демографических характеристик пользователей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>
                          <a:latin typeface="Tahoma"/>
                        </a:rPr>
                        <a:t>20 февраля - 6 марта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Программисты</a:t>
                      </a:r>
                      <a:endParaRPr lang="ru-RU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ru-RU" sz="1400">
                        <a:latin typeface="Tahoma"/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Программное обеспечение (API, </a:t>
                      </a:r>
                      <a:r>
                        <a:rPr lang="ru-RU" sz="1400" err="1">
                          <a:latin typeface="Tahoma"/>
                        </a:rPr>
                        <a:t>Exсel</a:t>
                      </a:r>
                      <a:r>
                        <a:rPr lang="ru-RU" sz="1400">
                          <a:latin typeface="Tahoma"/>
                        </a:rPr>
                        <a:t>, SPSS)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>
                          <a:latin typeface="Tahoma"/>
                        </a:rPr>
                        <a:t>Социально-демографический портрет авторов текстов на языках коренных народов;</a:t>
                      </a:r>
                    </a:p>
                    <a:p>
                      <a:pPr lvl="0">
                        <a:buNone/>
                      </a:pPr>
                      <a:r>
                        <a:rPr lang="ru-RU" sz="1400" b="0" i="0" u="none" strike="noStrike" noProof="0">
                          <a:latin typeface="Tahoma"/>
                        </a:rPr>
                        <a:t>Список авторов использующих ХКЯ языки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05"/>
                  </a:ext>
                </a:extLst>
              </a:tr>
              <a:tr h="24372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>
                          <a:latin typeface="Tahoma"/>
                        </a:rPr>
                        <a:t>Оценить цифровые следы (активность пользователей в тематических сообществах) к текстам на целевых языках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 b="0" i="0" u="none" strike="noStrike" noProof="0">
                          <a:latin typeface="Tahoma"/>
                        </a:rPr>
                        <a:t>Выгрузить цифровые следы пользователей к постам на ХКЯ языках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 b="0" i="0" u="none" strike="noStrike" noProof="0">
                          <a:latin typeface="Tahoma"/>
                        </a:rPr>
                        <a:t>Вычислить распределения цифровых следов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 b="0" i="0" u="none" strike="noStrike" noProof="0">
                          <a:latin typeface="Tahoma"/>
                        </a:rPr>
                        <a:t>Выделить самые популярные тексты на ХКЯ языках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ahoma"/>
                        </a:rPr>
                        <a:t>6 марта - 3 апреля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Программисты</a:t>
                      </a:r>
                    </a:p>
                    <a:p>
                      <a:pPr marL="0" lvl="0" indent="0">
                        <a:buNone/>
                      </a:pPr>
                      <a:endParaRPr lang="ru-RU" sz="1400">
                        <a:latin typeface="Tahoma"/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Программное обеспечение </a:t>
                      </a:r>
                      <a:r>
                        <a:rPr lang="ru-RU" sz="1400" b="0" i="0" u="none" strike="noStrike" noProof="0">
                          <a:latin typeface="Tahoma"/>
                        </a:rPr>
                        <a:t>(API, </a:t>
                      </a:r>
                      <a:r>
                        <a:rPr lang="ru-RU" sz="1400" b="0" i="0" u="none" strike="noStrike" noProof="0" err="1">
                          <a:latin typeface="Tahoma"/>
                        </a:rPr>
                        <a:t>Exсel</a:t>
                      </a:r>
                      <a:r>
                        <a:rPr lang="ru-RU" sz="1400" b="0" i="0" u="none" strike="noStrike" noProof="0">
                          <a:latin typeface="Tahoma"/>
                        </a:rPr>
                        <a:t>, SPSS)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ahoma"/>
                        </a:rPr>
                        <a:t>Отчёт о самых популярных постах, сообществ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012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44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432EE8B-905F-954E-B9C7-C21AB5812030}"/>
              </a:ext>
            </a:extLst>
          </p:cNvPr>
          <p:cNvSpPr/>
          <p:nvPr/>
        </p:nvSpPr>
        <p:spPr>
          <a:xfrm>
            <a:off x="0" y="998127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195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FA783C1-6F39-D74E-8208-92738CE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90"/>
            <a:ext cx="12032166" cy="1084076"/>
          </a:xfrm>
        </p:spPr>
        <p:txBody>
          <a:bodyPr>
            <a:normAutofit/>
          </a:bodyPr>
          <a:lstStyle/>
          <a:p>
            <a:r>
              <a:rPr lang="ru-RU" sz="32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Дорожная карта по внедрению решения (этапы, мероприятия, риски)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405A38C7-08B2-7808-0281-1776ADB30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869065"/>
              </p:ext>
            </p:extLst>
          </p:nvPr>
        </p:nvGraphicFramePr>
        <p:xfrm>
          <a:off x="661736" y="1243263"/>
          <a:ext cx="10800645" cy="295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129">
                  <a:extLst>
                    <a:ext uri="{9D8B030D-6E8A-4147-A177-3AD203B41FA5}">
                      <a16:colId xmlns:a16="http://schemas.microsoft.com/office/drawing/2014/main" val="2953881134"/>
                    </a:ext>
                  </a:extLst>
                </a:gridCol>
                <a:gridCol w="2160129">
                  <a:extLst>
                    <a:ext uri="{9D8B030D-6E8A-4147-A177-3AD203B41FA5}">
                      <a16:colId xmlns:a16="http://schemas.microsoft.com/office/drawing/2014/main" val="3824331293"/>
                    </a:ext>
                  </a:extLst>
                </a:gridCol>
                <a:gridCol w="2160129">
                  <a:extLst>
                    <a:ext uri="{9D8B030D-6E8A-4147-A177-3AD203B41FA5}">
                      <a16:colId xmlns:a16="http://schemas.microsoft.com/office/drawing/2014/main" val="2453708729"/>
                    </a:ext>
                  </a:extLst>
                </a:gridCol>
                <a:gridCol w="2160129">
                  <a:extLst>
                    <a:ext uri="{9D8B030D-6E8A-4147-A177-3AD203B41FA5}">
                      <a16:colId xmlns:a16="http://schemas.microsoft.com/office/drawing/2014/main" val="3420439765"/>
                    </a:ext>
                  </a:extLst>
                </a:gridCol>
                <a:gridCol w="2160129">
                  <a:extLst>
                    <a:ext uri="{9D8B030D-6E8A-4147-A177-3AD203B41FA5}">
                      <a16:colId xmlns:a16="http://schemas.microsoft.com/office/drawing/2014/main" val="2694262615"/>
                    </a:ext>
                  </a:extLst>
                </a:gridCol>
              </a:tblGrid>
              <a:tr h="452154">
                <a:tc>
                  <a:txBody>
                    <a:bodyPr/>
                    <a:lstStyle/>
                    <a:p>
                      <a:r>
                        <a:rPr lang="ru-RU" sz="1400">
                          <a:latin typeface="Tahoma"/>
                        </a:rPr>
                        <a:t>Задача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>
                          <a:latin typeface="Tahoma"/>
                        </a:rPr>
                        <a:t>Этапы выполнения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ahoma"/>
                        </a:rPr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ahoma"/>
                        </a:rPr>
                        <a:t>Ресурсы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ahoma"/>
                        </a:rPr>
                        <a:t>Ожидаемый 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801382"/>
                  </a:ext>
                </a:extLst>
              </a:tr>
              <a:tr h="243722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noProof="0">
                          <a:latin typeface="Tahoma"/>
                        </a:rPr>
                        <a:t>Классифицировать тематические тексты на целевых языках по категориям 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sz="1400" b="0" i="0" u="none" strike="noStrike" noProof="0">
                          <a:latin typeface="Tahoma"/>
                        </a:rPr>
                        <a:t>С помощью инструментов ML классифицировать тексты</a:t>
                      </a:r>
                      <a:endParaRPr lang="ru-RU" sz="1400">
                        <a:latin typeface="Tahoma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Составить список слов-маркеров по категориям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sz="1400" b="0" i="0" u="none" strike="noStrike" noProof="0">
                          <a:latin typeface="Tahoma"/>
                        </a:rPr>
                        <a:t>Оценить полученные категории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>
                          <a:latin typeface="Tahoma"/>
                        </a:rPr>
                        <a:t>3 апреля - 3 июля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Программисты</a:t>
                      </a:r>
                      <a:endParaRPr lang="ru-RU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Лингвисты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Носители языка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ru-RU" sz="1400">
                        <a:latin typeface="Tahoma"/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400">
                          <a:latin typeface="Tahoma"/>
                        </a:rPr>
                        <a:t>Программное обеспечение (API, </a:t>
                      </a:r>
                      <a:r>
                        <a:rPr lang="ru-RU" sz="1400" err="1">
                          <a:latin typeface="Tahoma"/>
                        </a:rPr>
                        <a:t>Exсel</a:t>
                      </a:r>
                      <a:r>
                        <a:rPr lang="ru-RU" sz="1400">
                          <a:latin typeface="Tahoma"/>
                        </a:rPr>
                        <a:t>, SPSS, Orange)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>
                          <a:latin typeface="Tahoma"/>
                        </a:rPr>
                        <a:t>коллекция текстов на хантыйском, якутском и карельском языках по тематическим категориям</a:t>
                      </a: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9EEF940-0F06-6985-7599-7655C8E5C24C}"/>
              </a:ext>
            </a:extLst>
          </p:cNvPr>
          <p:cNvSpPr txBox="1"/>
          <p:nvPr/>
        </p:nvSpPr>
        <p:spPr>
          <a:xfrm>
            <a:off x="1017671" y="4414085"/>
            <a:ext cx="988845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Риски: 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ea typeface="+mn-lt"/>
                <a:cs typeface="+mn-lt"/>
              </a:rPr>
              <a:t>чрезвычайно малые объемы текстов на хантыйском и карельском языках;</a:t>
            </a:r>
            <a:endParaRPr lang="ru-RU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dirty="0">
                <a:cs typeface="Calibri"/>
              </a:rPr>
              <a:t>плохо обученные языковые модели, которые не справляются с задачей определения языка;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cs typeface="Calibri"/>
              </a:rPr>
              <a:t>ключевые слова не помогут корректно определить тематику текстов;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cs typeface="Calibri"/>
              </a:rPr>
              <a:t>закрытые аккаунты пользователей.</a:t>
            </a:r>
          </a:p>
          <a:p>
            <a:pPr marL="285750" indent="-285750">
              <a:buFont typeface="Arial"/>
              <a:buChar char="•"/>
            </a:pP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ru-R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/>
          <p:nvPr/>
        </p:nvSpPr>
        <p:spPr>
          <a:xfrm>
            <a:off x="-11309" y="-25612"/>
            <a:ext cx="12215066" cy="5259371"/>
          </a:xfrm>
          <a:custGeom>
            <a:avLst/>
            <a:gdLst/>
            <a:ahLst/>
            <a:cxnLst/>
            <a:rect l="l" t="t" r="r" b="b"/>
            <a:pathLst>
              <a:path w="13004800" h="7467600" extrusionOk="0">
                <a:moveTo>
                  <a:pt x="0" y="7467600"/>
                </a:moveTo>
                <a:lnTo>
                  <a:pt x="13004800" y="7467600"/>
                </a:lnTo>
                <a:lnTo>
                  <a:pt x="13004800" y="0"/>
                </a:lnTo>
                <a:lnTo>
                  <a:pt x="0" y="0"/>
                </a:lnTo>
                <a:lnTo>
                  <a:pt x="0" y="7467600"/>
                </a:lnTo>
                <a:close/>
              </a:path>
            </a:pathLst>
          </a:custGeom>
          <a:gradFill>
            <a:gsLst>
              <a:gs pos="0">
                <a:srgbClr val="004274"/>
              </a:gs>
              <a:gs pos="50000">
                <a:srgbClr val="0061A8"/>
              </a:gs>
              <a:gs pos="100000">
                <a:srgbClr val="0075CA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endParaRPr sz="1333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65;p1"/>
          <p:cNvSpPr/>
          <p:nvPr/>
        </p:nvSpPr>
        <p:spPr>
          <a:xfrm>
            <a:off x="446738" y="1749490"/>
            <a:ext cx="10812782" cy="2312411"/>
          </a:xfrm>
          <a:prstGeom prst="rect">
            <a:avLst/>
          </a:prstGeom>
          <a:solidFill>
            <a:srgbClr val="FFFFFF">
              <a:alpha val="5882"/>
            </a:srgbClr>
          </a:solidFill>
          <a:ln>
            <a:noFill/>
          </a:ln>
        </p:spPr>
        <p:txBody>
          <a:bodyPr spcFirstLastPara="1" wrap="square" lIns="91575" tIns="45775" rIns="91575" bIns="457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8" b="1" dirty="0">
                <a:solidFill>
                  <a:srgbClr val="BBD9DE"/>
                </a:solidFill>
                <a:latin typeface="Oswald"/>
                <a:sym typeface="Oswald"/>
              </a:rPr>
              <a:t>Спасибо за внимание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8" b="1" i="0" u="none" strike="noStrike" cap="none" dirty="0">
              <a:solidFill>
                <a:srgbClr val="BBD9DE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buClr>
                <a:srgbClr val="000000"/>
              </a:buClr>
              <a:buSzPts val="2805"/>
            </a:pPr>
            <a:r>
              <a:rPr lang="ru-RU" sz="280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swald"/>
              </a:rPr>
              <a:t>Шейфер</a:t>
            </a:r>
            <a:r>
              <a:rPr lang="ru-RU" sz="280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swald"/>
              </a:rPr>
              <a:t> К., </a:t>
            </a:r>
            <a:r>
              <a:rPr lang="ru-RU" sz="280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swald"/>
              </a:rPr>
              <a:t>Убалехт</a:t>
            </a:r>
            <a:r>
              <a:rPr lang="ru-RU" sz="280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swald"/>
              </a:rPr>
              <a:t> И., </a:t>
            </a:r>
            <a:r>
              <a:rPr lang="ru-RU" sz="280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swald"/>
              </a:rPr>
              <a:t>Суанка</a:t>
            </a:r>
            <a:r>
              <a:rPr lang="ru-RU" sz="280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swald"/>
              </a:rPr>
              <a:t> П., Большакова К., Федулов К.,  Филиппова Т., Кожевников А</a:t>
            </a:r>
            <a:r>
              <a:rPr lang="ru-RU" sz="2805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swald"/>
              </a:rPr>
              <a:t>.</a:t>
            </a:r>
            <a:endParaRPr sz="2805" b="0" i="0" u="none" strike="noStrike" cap="none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swald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4A6E701-FE9B-C3AE-02E8-2316754C27B3}"/>
              </a:ext>
            </a:extLst>
          </p:cNvPr>
          <p:cNvGrpSpPr/>
          <p:nvPr/>
        </p:nvGrpSpPr>
        <p:grpSpPr>
          <a:xfrm>
            <a:off x="202935" y="5708542"/>
            <a:ext cx="5740666" cy="828807"/>
            <a:chOff x="202935" y="5708542"/>
            <a:chExt cx="5740666" cy="828807"/>
          </a:xfrm>
        </p:grpSpPr>
        <p:pic>
          <p:nvPicPr>
            <p:cNvPr id="3" name="Google Shape;94;p1">
              <a:extLst>
                <a:ext uri="{FF2B5EF4-FFF2-40B4-BE49-F238E27FC236}">
                  <a16:creationId xmlns:a16="http://schemas.microsoft.com/office/drawing/2014/main" id="{89E1DC3B-F043-199B-6654-D2E3C2D0C0B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77966" y="5708542"/>
              <a:ext cx="1665635" cy="828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E4AE998-DA47-72A2-D776-574E8B79B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9969"/>
            <a:stretch/>
          </p:blipFill>
          <p:spPr>
            <a:xfrm>
              <a:off x="2275053" y="5758283"/>
              <a:ext cx="828395" cy="742416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8DBB554-CB6C-FD6D-4430-EC7F488DE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935" y="5708542"/>
              <a:ext cx="808295" cy="7953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7E3E13D-3179-E3F4-3C29-840FB6F1C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6" t="8737" r="30045" b="13143"/>
            <a:stretch/>
          </p:blipFill>
          <p:spPr bwMode="auto">
            <a:xfrm>
              <a:off x="1242766" y="5708542"/>
              <a:ext cx="738870" cy="79328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Рисунок 7" descr="участие в Днях культуры коренных малочисленных народов Севера, Сибири и .....">
              <a:extLst>
                <a:ext uri="{FF2B5EF4-FFF2-40B4-BE49-F238E27FC236}">
                  <a16:creationId xmlns:a16="http://schemas.microsoft.com/office/drawing/2014/main" id="{A0908F7E-9061-8601-50A4-4D4142623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971" y="5758283"/>
              <a:ext cx="751647" cy="74241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5464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70" y="0"/>
            <a:ext cx="11574964" cy="998124"/>
          </a:xfrm>
        </p:spPr>
        <p:txBody>
          <a:bodyPr>
            <a:normAutofit/>
          </a:bodyPr>
          <a:lstStyle/>
          <a:p>
            <a:r>
              <a:rPr lang="ru-RU" sz="36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Проблема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09481" y="798585"/>
            <a:ext cx="11574964" cy="610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Tahoma"/>
                <a:ea typeface="Tahoma"/>
                <a:cs typeface="Tahoma"/>
              </a:rPr>
              <a:t>Как сохранить языковые данные, </a:t>
            </a:r>
            <a:r>
              <a:rPr lang="ru-RU" sz="3600" dirty="0" smtClean="0">
                <a:latin typeface="Tahoma"/>
                <a:ea typeface="Tahoma"/>
                <a:cs typeface="Tahoma"/>
              </a:rPr>
              <a:t/>
            </a:r>
            <a:br>
              <a:rPr lang="ru-RU" sz="3600" dirty="0" smtClean="0">
                <a:latin typeface="Tahoma"/>
                <a:ea typeface="Tahoma"/>
                <a:cs typeface="Tahoma"/>
              </a:rPr>
            </a:br>
            <a:r>
              <a:rPr lang="ru-RU" sz="3600" dirty="0" smtClean="0">
                <a:latin typeface="Tahoma"/>
                <a:ea typeface="Tahoma"/>
                <a:cs typeface="Tahoma"/>
              </a:rPr>
              <a:t>сгенерированные </a:t>
            </a:r>
            <a:r>
              <a:rPr lang="ru-RU" sz="3600" dirty="0">
                <a:latin typeface="Tahoma"/>
                <a:ea typeface="Tahoma"/>
                <a:cs typeface="Tahoma"/>
              </a:rPr>
              <a:t>носителями?</a:t>
            </a:r>
          </a:p>
          <a:p>
            <a:endParaRPr lang="ru-RU" sz="3600" dirty="0">
              <a:latin typeface="Tahoma"/>
              <a:ea typeface="Tahoma"/>
              <a:cs typeface="Tahoma"/>
            </a:endParaRPr>
          </a:p>
          <a:p>
            <a:r>
              <a:rPr lang="ru-RU" sz="3600" dirty="0">
                <a:latin typeface="Tahoma"/>
                <a:ea typeface="Tahoma"/>
                <a:cs typeface="Tahoma"/>
              </a:rPr>
              <a:t>Какова языковая активность </a:t>
            </a:r>
            <a:br>
              <a:rPr lang="ru-RU" sz="3600" dirty="0">
                <a:latin typeface="Tahoma"/>
                <a:ea typeface="Tahoma"/>
                <a:cs typeface="Tahoma"/>
              </a:rPr>
            </a:br>
            <a:r>
              <a:rPr lang="ru-RU" sz="3600" dirty="0">
                <a:latin typeface="Tahoma"/>
                <a:ea typeface="Tahoma"/>
                <a:cs typeface="Tahoma"/>
              </a:rPr>
              <a:t>в социальных сетях на целевых языках?</a:t>
            </a:r>
            <a:endParaRPr lang="ru-RU" sz="3600" dirty="0">
              <a:ea typeface="Calibri Light"/>
              <a:cs typeface="Calibri Ligh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latin typeface="Tahoma"/>
              <a:ea typeface="Tahoma"/>
              <a:cs typeface="Tahoma"/>
            </a:endParaRPr>
          </a:p>
          <a:p>
            <a:r>
              <a:rPr lang="ru-RU" sz="3600" dirty="0">
                <a:latin typeface="Tahoma"/>
                <a:ea typeface="Tahoma"/>
                <a:cs typeface="Tahoma"/>
              </a:rPr>
              <a:t>О чем </a:t>
            </a:r>
            <a:r>
              <a:rPr lang="ru-RU" sz="3600" dirty="0" smtClean="0">
                <a:latin typeface="Tahoma"/>
                <a:ea typeface="Tahoma"/>
                <a:cs typeface="Tahoma"/>
              </a:rPr>
              <a:t>на </a:t>
            </a:r>
            <a:r>
              <a:rPr lang="ru-RU" sz="3600" dirty="0" smtClean="0">
                <a:latin typeface="Tahoma"/>
                <a:ea typeface="Tahoma"/>
                <a:cs typeface="Tahoma"/>
              </a:rPr>
              <a:t>них </a:t>
            </a:r>
            <a:r>
              <a:rPr lang="ru-RU" sz="3600" dirty="0" smtClean="0">
                <a:latin typeface="Tahoma"/>
                <a:ea typeface="Tahoma"/>
                <a:cs typeface="Tahoma"/>
              </a:rPr>
              <a:t>пишут</a:t>
            </a:r>
            <a:r>
              <a:rPr lang="ru-RU" sz="3600" dirty="0">
                <a:latin typeface="Tahoma"/>
                <a:ea typeface="Tahoma"/>
                <a:cs typeface="Tahoma"/>
              </a:rPr>
              <a:t>? </a:t>
            </a:r>
            <a:endParaRPr lang="ru-RU" sz="3600" dirty="0">
              <a:ea typeface="Calibri Light"/>
              <a:cs typeface="Calibri Ligh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432EE8B-905F-954E-B9C7-C21AB5812030}"/>
              </a:ext>
            </a:extLst>
          </p:cNvPr>
          <p:cNvSpPr/>
          <p:nvPr/>
        </p:nvSpPr>
        <p:spPr>
          <a:xfrm>
            <a:off x="0" y="998127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195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694481" y="3518095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694481" y="4906090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cs typeface="Calibri"/>
            </a:endParaRPr>
          </a:p>
        </p:txBody>
      </p:sp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id="{1341A2DE-1573-0DB1-5D72-5EAA15C0433E}"/>
              </a:ext>
            </a:extLst>
          </p:cNvPr>
          <p:cNvSpPr/>
          <p:nvPr/>
        </p:nvSpPr>
        <p:spPr>
          <a:xfrm>
            <a:off x="-694480" y="1984068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71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4130B1B-F63C-F1E6-C427-B8F05258F7C4}"/>
              </a:ext>
            </a:extLst>
          </p:cNvPr>
          <p:cNvSpPr/>
          <p:nvPr/>
        </p:nvSpPr>
        <p:spPr>
          <a:xfrm>
            <a:off x="0" y="998127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195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5AEBED9-F499-90F8-5D23-DCB765C0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70" y="0"/>
            <a:ext cx="11574964" cy="998124"/>
          </a:xfrm>
        </p:spPr>
        <p:txBody>
          <a:bodyPr>
            <a:normAutofit/>
          </a:bodyPr>
          <a:lstStyle/>
          <a:p>
            <a:r>
              <a:rPr lang="ru-RU" sz="3600" b="1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Выбор языков</a:t>
            </a:r>
            <a:endParaRPr lang="ru-RU" sz="3600" b="1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DB93FB0E-99F1-D17F-4D99-3A65C8C2D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851955"/>
              </p:ext>
            </p:extLst>
          </p:nvPr>
        </p:nvGraphicFramePr>
        <p:xfrm>
          <a:off x="167270" y="1297708"/>
          <a:ext cx="8043857" cy="4151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71">
                  <a:extLst>
                    <a:ext uri="{9D8B030D-6E8A-4147-A177-3AD203B41FA5}">
                      <a16:colId xmlns:a16="http://schemas.microsoft.com/office/drawing/2014/main" val="3770338442"/>
                    </a:ext>
                  </a:extLst>
                </a:gridCol>
                <a:gridCol w="3175670">
                  <a:extLst>
                    <a:ext uri="{9D8B030D-6E8A-4147-A177-3AD203B41FA5}">
                      <a16:colId xmlns:a16="http://schemas.microsoft.com/office/drawing/2014/main" val="1613716789"/>
                    </a:ext>
                  </a:extLst>
                </a:gridCol>
                <a:gridCol w="3228216">
                  <a:extLst>
                    <a:ext uri="{9D8B030D-6E8A-4147-A177-3AD203B41FA5}">
                      <a16:colId xmlns:a16="http://schemas.microsoft.com/office/drawing/2014/main" val="840105083"/>
                    </a:ext>
                  </a:extLst>
                </a:gridCol>
              </a:tblGrid>
              <a:tr h="1064101">
                <a:tc>
                  <a:txBody>
                    <a:bodyPr/>
                    <a:lstStyle/>
                    <a:p>
                      <a:endParaRPr lang="ru-RU" sz="2800">
                        <a:latin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latin typeface="Tahoma"/>
                        </a:rPr>
                        <a:t>ЭТНОГРУППА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latin typeface="Tahoma"/>
                        </a:rPr>
                        <a:t>НОСИТЕЛИ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288720"/>
                  </a:ext>
                </a:extLst>
              </a:tr>
              <a:tr h="114336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ahoma"/>
                        </a:rPr>
                        <a:t>Хант.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ahoma"/>
                        </a:rPr>
                        <a:t>31,5 тыс.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ahoma"/>
                        </a:rPr>
                        <a:t>9,6 тыс.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180211"/>
                  </a:ext>
                </a:extLst>
              </a:tr>
              <a:tr h="1064101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ahoma"/>
                        </a:rPr>
                        <a:t>Карел.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ahoma"/>
                        </a:rPr>
                        <a:t>60,8 тыс.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ahoma"/>
                        </a:rPr>
                        <a:t>25,6 тыс.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186551"/>
                  </a:ext>
                </a:extLst>
              </a:tr>
              <a:tr h="880184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ahoma"/>
                        </a:rPr>
                        <a:t>Якут.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ahoma"/>
                        </a:rPr>
                        <a:t>480 тыс.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ahoma"/>
                        </a:rPr>
                        <a:t>450 тыс.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4947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BB0F7F1-8589-D6B8-0120-AB124FBE5312}"/>
              </a:ext>
            </a:extLst>
          </p:cNvPr>
          <p:cNvSpPr txBox="1"/>
          <p:nvPr/>
        </p:nvSpPr>
        <p:spPr>
          <a:xfrm>
            <a:off x="277702" y="5640826"/>
            <a:ext cx="73066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Источник данных: Всероссийская перепись населения 2010</a:t>
            </a:r>
            <a:endParaRPr lang="ru-RU" dirty="0"/>
          </a:p>
        </p:txBody>
      </p:sp>
      <p:pic>
        <p:nvPicPr>
          <p:cNvPr id="1028" name="Picture 4" descr="Молданова Ирина Максимов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854" y="2809877"/>
            <a:ext cx="28575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 Якутске скончался известный актер Михаил Борисов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4" b="89989" l="23350" r="89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575" y="3051925"/>
            <a:ext cx="2308433" cy="347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sun9-77.userapi.com/impg/gtqp__SjHM8K34UQXKuNwgrvjE5HhnYzwB1fFA/24ry-bVnzhw.jpg?size=972x2160&amp;quality=95&amp;sign=0f5732d1d3b2a0102f19438d5b983851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7" b="714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82"/>
          <a:stretch/>
        </p:blipFill>
        <p:spPr bwMode="auto">
          <a:xfrm>
            <a:off x="10348165" y="4460595"/>
            <a:ext cx="2169918" cy="239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31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70" y="0"/>
            <a:ext cx="11574964" cy="998124"/>
          </a:xfrm>
        </p:spPr>
        <p:txBody>
          <a:bodyPr>
            <a:normAutofit/>
          </a:bodyPr>
          <a:lstStyle/>
          <a:p>
            <a:r>
              <a:rPr lang="ru-RU" sz="36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20600" y="1631578"/>
            <a:ext cx="12047596" cy="4663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latin typeface="Tahoma"/>
                <a:ea typeface="Tahoma"/>
                <a:cs typeface="Tahoma"/>
              </a:rPr>
              <a:t>Угрожаемый статус и низкая витальность целевых языков </a:t>
            </a:r>
          </a:p>
          <a:p>
            <a:endParaRPr lang="ru-RU" sz="4000">
              <a:latin typeface="Tahoma"/>
              <a:ea typeface="Tahoma"/>
              <a:cs typeface="Tahoma"/>
            </a:endParaRPr>
          </a:p>
          <a:p>
            <a:endParaRPr lang="ru-RU" sz="4000">
              <a:latin typeface="Tahoma"/>
              <a:ea typeface="Tahoma"/>
              <a:cs typeface="Tahoma"/>
            </a:endParaRPr>
          </a:p>
          <a:p>
            <a:r>
              <a:rPr lang="ru-RU" sz="4000">
                <a:latin typeface="Tahoma"/>
                <a:ea typeface="Tahoma"/>
                <a:cs typeface="Tahoma"/>
              </a:rPr>
              <a:t>Малое присутствие языковых сообществ в цифровом пространстве</a:t>
            </a:r>
            <a:endParaRPr lang="ru-RU" sz="4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4000">
              <a:latin typeface="Tahoma"/>
              <a:ea typeface="Tahoma"/>
              <a:cs typeface="Tahoma"/>
            </a:endParaRPr>
          </a:p>
          <a:p>
            <a:endParaRPr lang="ru-RU" sz="4000">
              <a:latin typeface="Tahoma"/>
              <a:ea typeface="Tahoma"/>
              <a:cs typeface="Tahoma"/>
            </a:endParaRPr>
          </a:p>
          <a:p>
            <a:r>
              <a:rPr lang="ru-RU" sz="4000">
                <a:latin typeface="Tahoma"/>
                <a:ea typeface="Tahoma"/>
                <a:cs typeface="Tahoma"/>
              </a:rPr>
              <a:t>Сохранение языковых данных в социальных сетях </a:t>
            </a:r>
            <a:endParaRPr lang="ru-RU"/>
          </a:p>
          <a:p>
            <a:endParaRPr lang="ru-RU" sz="4000">
              <a:latin typeface="Tahoma"/>
              <a:ea typeface="Tahoma"/>
              <a:cs typeface="Tahoma"/>
            </a:endParaRPr>
          </a:p>
          <a:p>
            <a:endParaRPr lang="ru-RU" sz="4000">
              <a:latin typeface="Tahoma"/>
              <a:ea typeface="Tahoma"/>
              <a:cs typeface="Tahoma"/>
            </a:endParaRPr>
          </a:p>
          <a:p>
            <a:r>
              <a:rPr lang="ru-RU" sz="4000">
                <a:latin typeface="Tahoma"/>
                <a:ea typeface="Tahoma"/>
                <a:cs typeface="Tahoma"/>
              </a:rPr>
              <a:t>Наличие коммуникативных площадок языковых сообществ</a:t>
            </a:r>
            <a:endParaRPr lang="ru-RU"/>
          </a:p>
          <a:p>
            <a:endParaRPr lang="ru-RU" sz="4000">
              <a:latin typeface="Tahoma"/>
              <a:ea typeface="Tahoma"/>
              <a:cs typeface="Tahoma"/>
            </a:endParaRPr>
          </a:p>
          <a:p>
            <a:endParaRPr lang="ru-RU" sz="4000">
              <a:latin typeface="Tahoma"/>
              <a:ea typeface="Tahoma"/>
              <a:cs typeface="Tahoma"/>
            </a:endParaRPr>
          </a:p>
          <a:p>
            <a:r>
              <a:rPr lang="ru-RU" sz="4000">
                <a:latin typeface="Tahoma"/>
                <a:ea typeface="Tahoma"/>
                <a:cs typeface="Tahoma"/>
              </a:rPr>
              <a:t>Малые объемы обработанных данных на целевых языках</a:t>
            </a:r>
            <a:endParaRPr lang="ru-RU">
              <a:ea typeface="Calibri Light"/>
              <a:cs typeface="Calibri Light"/>
            </a:endParaRPr>
          </a:p>
          <a:p>
            <a:endParaRPr lang="ru-RU" sz="4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4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432EE8B-905F-954E-B9C7-C21AB5812030}"/>
              </a:ext>
            </a:extLst>
          </p:cNvPr>
          <p:cNvSpPr/>
          <p:nvPr/>
        </p:nvSpPr>
        <p:spPr>
          <a:xfrm>
            <a:off x="0" y="998127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195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902825" y="1625806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902825" y="5269040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246575CD-90E4-C98E-5974-BD03FE3E9FE1}"/>
              </a:ext>
            </a:extLst>
          </p:cNvPr>
          <p:cNvSpPr/>
          <p:nvPr/>
        </p:nvSpPr>
        <p:spPr>
          <a:xfrm>
            <a:off x="-902825" y="4364500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4">
            <a:extLst>
              <a:ext uri="{FF2B5EF4-FFF2-40B4-BE49-F238E27FC236}">
                <a16:creationId xmlns:a16="http://schemas.microsoft.com/office/drawing/2014/main" id="{AD1A36CF-0CAC-7F80-EFDE-824C4ABB41AC}"/>
              </a:ext>
            </a:extLst>
          </p:cNvPr>
          <p:cNvSpPr/>
          <p:nvPr/>
        </p:nvSpPr>
        <p:spPr>
          <a:xfrm>
            <a:off x="-902825" y="2483808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4">
            <a:extLst>
              <a:ext uri="{FF2B5EF4-FFF2-40B4-BE49-F238E27FC236}">
                <a16:creationId xmlns:a16="http://schemas.microsoft.com/office/drawing/2014/main" id="{50D92AE7-9CE1-7FA9-6F84-132A52DF2590}"/>
              </a:ext>
            </a:extLst>
          </p:cNvPr>
          <p:cNvSpPr/>
          <p:nvPr/>
        </p:nvSpPr>
        <p:spPr>
          <a:xfrm>
            <a:off x="-902825" y="3437958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1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432EE8B-905F-954E-B9C7-C21AB5812030}"/>
              </a:ext>
            </a:extLst>
          </p:cNvPr>
          <p:cNvSpPr/>
          <p:nvPr/>
        </p:nvSpPr>
        <p:spPr>
          <a:xfrm>
            <a:off x="0" y="998127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195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53E12A6-7C1E-A84D-8611-4C94BB95D645}"/>
              </a:ext>
            </a:extLst>
          </p:cNvPr>
          <p:cNvSpPr txBox="1">
            <a:spLocks/>
          </p:cNvSpPr>
          <p:nvPr/>
        </p:nvSpPr>
        <p:spPr>
          <a:xfrm>
            <a:off x="81244" y="106031"/>
            <a:ext cx="11962073" cy="71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и задачи проекта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78FDA64-693C-A54A-BA00-6057C66769C4}"/>
              </a:ext>
            </a:extLst>
          </p:cNvPr>
          <p:cNvSpPr txBox="1">
            <a:spLocks/>
          </p:cNvSpPr>
          <p:nvPr/>
        </p:nvSpPr>
        <p:spPr>
          <a:xfrm>
            <a:off x="214726" y="1144552"/>
            <a:ext cx="11436500" cy="5093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3200" b="1" dirty="0">
                <a:latin typeface="Tahoma"/>
                <a:ea typeface="Tahoma"/>
                <a:cs typeface="Tahoma"/>
              </a:rPr>
              <a:t>ЦЕЛЬ</a:t>
            </a:r>
            <a:r>
              <a:rPr lang="ru-RU" sz="3200" dirty="0" smtClean="0">
                <a:latin typeface="Tahoma"/>
                <a:ea typeface="Tahoma"/>
                <a:cs typeface="Tahoma"/>
              </a:rPr>
              <a:t>: аккумулировать цифровые языковые данные на языках КМНС </a:t>
            </a:r>
            <a:br>
              <a:rPr lang="ru-RU" sz="3200" dirty="0" smtClean="0">
                <a:latin typeface="Tahoma"/>
                <a:ea typeface="Tahoma"/>
                <a:cs typeface="Tahoma"/>
              </a:rPr>
            </a:br>
            <a:r>
              <a:rPr lang="ru-RU" sz="3200" dirty="0" smtClean="0">
                <a:latin typeface="Tahoma"/>
                <a:ea typeface="Tahoma"/>
                <a:cs typeface="Tahoma"/>
              </a:rPr>
              <a:t>	 </a:t>
            </a:r>
            <a:r>
              <a:rPr lang="ru-RU" sz="3200" dirty="0" smtClean="0">
                <a:latin typeface="Tahoma"/>
                <a:ea typeface="Tahoma"/>
                <a:cs typeface="Tahoma"/>
              </a:rPr>
              <a:t>и проанализировать </a:t>
            </a:r>
            <a:r>
              <a:rPr lang="ru-RU" sz="3200" dirty="0" smtClean="0">
                <a:latin typeface="Tahoma"/>
                <a:ea typeface="Tahoma"/>
                <a:cs typeface="Tahoma"/>
              </a:rPr>
              <a:t>использование </a:t>
            </a:r>
            <a:r>
              <a:rPr lang="ru-RU" sz="3200" dirty="0">
                <a:latin typeface="Tahoma"/>
                <a:ea typeface="Tahoma"/>
                <a:cs typeface="Tahoma"/>
              </a:rPr>
              <a:t>языков </a:t>
            </a:r>
            <a:r>
              <a:rPr lang="ru-RU" sz="3200" dirty="0" smtClean="0">
                <a:latin typeface="Tahoma"/>
                <a:ea typeface="Tahoma"/>
                <a:cs typeface="Tahoma"/>
              </a:rPr>
              <a:t>КМНС в цифровом пространстве</a:t>
            </a:r>
            <a:r>
              <a:rPr lang="ru-RU" sz="3200" dirty="0">
                <a:latin typeface="Tahoma"/>
                <a:ea typeface="Tahoma"/>
                <a:cs typeface="Tahoma"/>
              </a:rPr>
              <a:t> 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endParaRPr lang="ru-RU" sz="3200" b="1" dirty="0" smtClean="0">
              <a:latin typeface="Tahoma"/>
              <a:ea typeface="Tahoma"/>
              <a:cs typeface="Tahoma"/>
            </a:endParaRPr>
          </a:p>
          <a:p>
            <a:pPr>
              <a:lnSpc>
                <a:spcPct val="170000"/>
              </a:lnSpc>
            </a:pPr>
            <a:r>
              <a:rPr lang="ru-RU" sz="3200" b="1" dirty="0" smtClean="0">
                <a:latin typeface="Tahoma"/>
                <a:ea typeface="Tahoma"/>
                <a:cs typeface="Tahoma"/>
              </a:rPr>
              <a:t>ЗАДАЧИ</a:t>
            </a:r>
            <a:r>
              <a:rPr lang="ru-RU" sz="3200" dirty="0">
                <a:latin typeface="Tahoma"/>
                <a:ea typeface="Tahoma"/>
                <a:cs typeface="Tahoma"/>
              </a:rPr>
              <a:t>:</a:t>
            </a:r>
          </a:p>
          <a:p>
            <a:pPr>
              <a:lnSpc>
                <a:spcPct val="170000"/>
              </a:lnSpc>
            </a:pPr>
            <a:r>
              <a:rPr lang="ru-RU" sz="3200" dirty="0">
                <a:latin typeface="Tahoma"/>
                <a:ea typeface="Tahoma"/>
                <a:cs typeface="Tahoma"/>
              </a:rPr>
              <a:t>	</a:t>
            </a:r>
            <a:r>
              <a:rPr lang="ru-RU" sz="3200" dirty="0" smtClean="0">
                <a:latin typeface="Tahoma"/>
                <a:ea typeface="Tahoma"/>
                <a:cs typeface="Tahoma"/>
              </a:rPr>
              <a:t>Собрать </a:t>
            </a:r>
            <a:r>
              <a:rPr lang="ru-RU" sz="3200" dirty="0">
                <a:latin typeface="Tahoma"/>
                <a:ea typeface="Tahoma"/>
                <a:cs typeface="Tahoma"/>
              </a:rPr>
              <a:t>коллекцию текстов на хантыйском, якутском и карельском </a:t>
            </a:r>
            <a:r>
              <a:rPr lang="ru-RU" sz="3200" dirty="0" smtClean="0">
                <a:latin typeface="Tahoma"/>
                <a:ea typeface="Tahoma"/>
                <a:cs typeface="Tahoma"/>
              </a:rPr>
              <a:t>языках;</a:t>
            </a:r>
            <a:endParaRPr lang="ru-RU" sz="3200" dirty="0">
              <a:latin typeface="Tahoma"/>
              <a:ea typeface="Tahoma"/>
              <a:cs typeface="Tahoma"/>
            </a:endParaRPr>
          </a:p>
          <a:p>
            <a:pPr>
              <a:lnSpc>
                <a:spcPct val="170000"/>
              </a:lnSpc>
            </a:pPr>
            <a:r>
              <a:rPr lang="ru-RU" sz="3200" dirty="0" smtClean="0">
                <a:latin typeface="Tahoma"/>
                <a:ea typeface="Tahoma"/>
                <a:cs typeface="Tahoma"/>
              </a:rPr>
              <a:t>	Идентифицировать </a:t>
            </a:r>
            <a:r>
              <a:rPr lang="ru-RU" sz="3200" dirty="0">
                <a:latin typeface="Tahoma"/>
                <a:ea typeface="Tahoma"/>
                <a:cs typeface="Tahoma"/>
              </a:rPr>
              <a:t>авторов текстов </a:t>
            </a:r>
            <a:r>
              <a:rPr lang="ru-RU" sz="3200" dirty="0" smtClean="0">
                <a:latin typeface="Tahoma"/>
                <a:ea typeface="Tahoma"/>
                <a:cs typeface="Tahoma"/>
              </a:rPr>
              <a:t>и определить их социально-	демографические характеристики;</a:t>
            </a:r>
          </a:p>
          <a:p>
            <a:pPr>
              <a:lnSpc>
                <a:spcPct val="170000"/>
              </a:lnSpc>
            </a:pPr>
            <a:r>
              <a:rPr lang="ru-RU" sz="3200" dirty="0" smtClean="0">
                <a:latin typeface="Tahoma"/>
                <a:ea typeface="Tahoma"/>
                <a:cs typeface="Tahoma"/>
              </a:rPr>
              <a:t>	Оценить </a:t>
            </a:r>
            <a:r>
              <a:rPr lang="ru-RU" sz="3200" dirty="0">
                <a:latin typeface="Tahoma"/>
                <a:ea typeface="Tahoma"/>
                <a:cs typeface="Tahoma"/>
              </a:rPr>
              <a:t>цифровые следы </a:t>
            </a:r>
            <a:r>
              <a:rPr lang="ru-RU" sz="3200" dirty="0" smtClean="0">
                <a:latin typeface="Tahoma"/>
                <a:ea typeface="Tahoma"/>
                <a:cs typeface="Tahoma"/>
              </a:rPr>
              <a:t>активных языковых пользователей; </a:t>
            </a:r>
          </a:p>
          <a:p>
            <a:pPr>
              <a:lnSpc>
                <a:spcPct val="170000"/>
              </a:lnSpc>
            </a:pPr>
            <a:r>
              <a:rPr lang="ru-RU" sz="3200" dirty="0" smtClean="0">
                <a:latin typeface="Tahoma"/>
                <a:ea typeface="Tahoma"/>
                <a:cs typeface="Tahoma"/>
              </a:rPr>
              <a:t>	Классифицировать </a:t>
            </a:r>
            <a:r>
              <a:rPr lang="ru-RU" sz="3200" dirty="0">
                <a:latin typeface="Tahoma"/>
                <a:ea typeface="Tahoma"/>
                <a:cs typeface="Tahoma"/>
              </a:rPr>
              <a:t>тематические тексты на целевых языках по </a:t>
            </a:r>
            <a:r>
              <a:rPr lang="ru-RU" sz="3200" dirty="0" smtClean="0">
                <a:latin typeface="Tahoma"/>
                <a:ea typeface="Tahoma"/>
                <a:cs typeface="Tahoma"/>
              </a:rPr>
              <a:t>категориям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681852" y="3573551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681852" y="4053302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-681852" y="5054091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681852" y="5596301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4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432EE8B-905F-954E-B9C7-C21AB5812030}"/>
              </a:ext>
            </a:extLst>
          </p:cNvPr>
          <p:cNvSpPr/>
          <p:nvPr/>
        </p:nvSpPr>
        <p:spPr>
          <a:xfrm>
            <a:off x="0" y="998127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195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2B65E4C-5F7C-C548-9630-B70ED433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4" y="8710"/>
            <a:ext cx="6732682" cy="1084076"/>
          </a:xfrm>
        </p:spPr>
        <p:txBody>
          <a:bodyPr>
            <a:normAutofit/>
          </a:bodyPr>
          <a:lstStyle/>
          <a:p>
            <a:r>
              <a:rPr lang="ru-RU" sz="3200" b="1" err="1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Датасет</a:t>
            </a:r>
            <a:r>
              <a:rPr lang="ru-RU" sz="3200" b="1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. Источники данных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F6C0A44-2D4B-9441-9EC2-EAF86CC8B0AF}"/>
              </a:ext>
            </a:extLst>
          </p:cNvPr>
          <p:cNvSpPr txBox="1">
            <a:spLocks/>
          </p:cNvSpPr>
          <p:nvPr/>
        </p:nvSpPr>
        <p:spPr>
          <a:xfrm>
            <a:off x="8444700" y="975776"/>
            <a:ext cx="2428310" cy="108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9E2340-003E-F947-A2A4-D14799AA050B}"/>
              </a:ext>
            </a:extLst>
          </p:cNvPr>
          <p:cNvSpPr txBox="1">
            <a:spLocks/>
          </p:cNvSpPr>
          <p:nvPr/>
        </p:nvSpPr>
        <p:spPr>
          <a:xfrm>
            <a:off x="7779223" y="945993"/>
            <a:ext cx="7007072" cy="2863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BC2E7D4-333A-9E4F-A851-EC2E4FD3E364}"/>
              </a:ext>
            </a:extLst>
          </p:cNvPr>
          <p:cNvSpPr txBox="1">
            <a:spLocks/>
          </p:cNvSpPr>
          <p:nvPr/>
        </p:nvSpPr>
        <p:spPr>
          <a:xfrm>
            <a:off x="7002050" y="982019"/>
            <a:ext cx="2778623" cy="108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-2368877" y="1405092"/>
            <a:ext cx="5421602" cy="6597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0714" y="1487293"/>
            <a:ext cx="265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Почему ВК и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TG</a:t>
            </a:r>
            <a:r>
              <a:rPr lang="ru-RU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762944" y="2042086"/>
            <a:ext cx="5421602" cy="6597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601086" y="2701843"/>
            <a:ext cx="5421602" cy="6597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-1392746" y="3343873"/>
            <a:ext cx="7194378" cy="6597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0714" y="2138149"/>
            <a:ext cx="3064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Открытый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</a:t>
            </a:r>
            <a:endParaRPr lang="ru-RU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8426" y="2814154"/>
            <a:ext cx="4663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 среди пользователей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426" y="3461061"/>
            <a:ext cx="5918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Специфика контента (в основном текстовый)</a:t>
            </a:r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567" y="917989"/>
            <a:ext cx="4363580" cy="160027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567" y="2518260"/>
            <a:ext cx="4378411" cy="15093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6398" y="4027601"/>
            <a:ext cx="4363580" cy="1482218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6446585" y="5502408"/>
            <a:ext cx="7093544" cy="144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99728" y="895740"/>
            <a:ext cx="7093544" cy="144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4">
            <a:extLst>
              <a:ext uri="{FF2B5EF4-FFF2-40B4-BE49-F238E27FC236}">
                <a16:creationId xmlns:a16="http://schemas.microsoft.com/office/drawing/2014/main" id="{BEAB1E27-24C7-503F-2989-E98B779D9073}"/>
              </a:ext>
            </a:extLst>
          </p:cNvPr>
          <p:cNvSpPr/>
          <p:nvPr/>
        </p:nvSpPr>
        <p:spPr>
          <a:xfrm>
            <a:off x="-458217" y="4005231"/>
            <a:ext cx="7194378" cy="6597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2FE0CC-477E-F639-1B9F-DBB495801C5C}"/>
              </a:ext>
            </a:extLst>
          </p:cNvPr>
          <p:cNvSpPr txBox="1"/>
          <p:nvPr/>
        </p:nvSpPr>
        <p:spPr>
          <a:xfrm>
            <a:off x="80811" y="3810848"/>
            <a:ext cx="696831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>
              <a:ea typeface="+mn-lt"/>
              <a:cs typeface="+mn-lt"/>
            </a:endParaRPr>
          </a:p>
          <a:p>
            <a:r>
              <a:rPr lang="en-US" sz="2000" err="1">
                <a:latin typeface="Tahoma"/>
                <a:ea typeface="Tahoma"/>
                <a:cs typeface="Tahoma"/>
              </a:rPr>
              <a:t>Аудитория</a:t>
            </a:r>
            <a:r>
              <a:rPr lang="en-US" sz="2000">
                <a:latin typeface="Tahoma"/>
                <a:ea typeface="Tahoma"/>
                <a:cs typeface="Tahoma"/>
              </a:rPr>
              <a:t> IG </a:t>
            </a:r>
            <a:r>
              <a:rPr lang="en-US" sz="2000" err="1">
                <a:latin typeface="Tahoma"/>
                <a:ea typeface="Tahoma"/>
                <a:cs typeface="Tahoma"/>
              </a:rPr>
              <a:t>уменьшилась</a:t>
            </a:r>
            <a:r>
              <a:rPr lang="en-US" sz="2000">
                <a:latin typeface="Tahoma"/>
                <a:ea typeface="Tahoma"/>
                <a:cs typeface="Tahoma"/>
              </a:rPr>
              <a:t> в 4 </a:t>
            </a:r>
            <a:r>
              <a:rPr lang="en-US" sz="2000" err="1">
                <a:latin typeface="Tahoma"/>
                <a:ea typeface="Tahoma"/>
                <a:cs typeface="Tahoma"/>
              </a:rPr>
              <a:t>раза</a:t>
            </a:r>
            <a:r>
              <a:rPr lang="en-US" sz="2000">
                <a:latin typeface="Tahoma"/>
                <a:ea typeface="Tahoma"/>
                <a:cs typeface="Tahoma"/>
              </a:rPr>
              <a:t>, FB - в 8 </a:t>
            </a:r>
            <a:r>
              <a:rPr lang="en-US" sz="2000" err="1">
                <a:latin typeface="Tahoma"/>
                <a:ea typeface="Tahoma"/>
                <a:cs typeface="Tahoma"/>
              </a:rPr>
              <a:t>раз</a:t>
            </a:r>
            <a:r>
              <a:rPr lang="en-US" sz="2000">
                <a:latin typeface="Tahoma"/>
                <a:ea typeface="Tahoma"/>
                <a:cs typeface="Tahoma"/>
              </a:rPr>
              <a:t> </a:t>
            </a:r>
            <a:endParaRPr lang="en-US" sz="2000">
              <a:ea typeface="+mn-lt"/>
              <a:cs typeface="+mn-lt"/>
            </a:endParaRPr>
          </a:p>
          <a:p>
            <a:endParaRPr lang="ru-RU" sz="200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1312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DAC147BC-D486-DED8-09DA-8A10A6E0E6A0}"/>
              </a:ext>
            </a:extLst>
          </p:cNvPr>
          <p:cNvSpPr/>
          <p:nvPr/>
        </p:nvSpPr>
        <p:spPr>
          <a:xfrm>
            <a:off x="0" y="1041260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195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FDBE0FA-684C-3973-7BCD-C3D63FC29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4" y="8710"/>
            <a:ext cx="6732682" cy="1084076"/>
          </a:xfrm>
        </p:spPr>
        <p:txBody>
          <a:bodyPr>
            <a:normAutofit/>
          </a:bodyPr>
          <a:lstStyle/>
          <a:p>
            <a:r>
              <a:rPr lang="ru-RU" sz="3200" b="1" err="1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Датасет</a:t>
            </a:r>
            <a:r>
              <a:rPr lang="ru-RU" sz="3200" b="1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. Отбор сообществ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9A7DDB-6D22-51C8-FFDA-B610D6BB3B17}"/>
              </a:ext>
            </a:extLst>
          </p:cNvPr>
          <p:cNvSpPr txBox="1"/>
          <p:nvPr/>
        </p:nvSpPr>
        <p:spPr>
          <a:xfrm>
            <a:off x="8692551" y="2596551"/>
            <a:ext cx="699889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Tahoma"/>
                <a:cs typeface="Segoe UI"/>
              </a:rPr>
              <a:t>7 </a:t>
            </a:r>
            <a:r>
              <a:rPr lang="en-US" sz="3600" err="1">
                <a:latin typeface="Tahoma"/>
                <a:cs typeface="Segoe UI"/>
              </a:rPr>
              <a:t>хант</a:t>
            </a:r>
            <a:r>
              <a:rPr lang="en-US" sz="3600">
                <a:latin typeface="Tahoma"/>
                <a:cs typeface="Segoe UI"/>
              </a:rPr>
              <a:t>​</a:t>
            </a:r>
            <a:r>
              <a:rPr lang="en-US" sz="3600" err="1">
                <a:latin typeface="Tahoma"/>
                <a:cs typeface="Segoe UI"/>
              </a:rPr>
              <a:t>ыйских</a:t>
            </a:r>
            <a:endParaRPr lang="en-US" sz="3600">
              <a:latin typeface="Calibri"/>
              <a:cs typeface="Calibri"/>
            </a:endParaRPr>
          </a:p>
          <a:p>
            <a:r>
              <a:rPr lang="en-US" sz="3600">
                <a:latin typeface="Tahoma"/>
                <a:cs typeface="Tahoma"/>
              </a:rPr>
              <a:t>22 </a:t>
            </a:r>
            <a:r>
              <a:rPr lang="en-US" sz="3600" err="1">
                <a:latin typeface="Tahoma"/>
                <a:cs typeface="Tahoma"/>
              </a:rPr>
              <a:t>карельских</a:t>
            </a:r>
            <a:endParaRPr lang="en-US" sz="3600">
              <a:latin typeface="Calibri"/>
              <a:cs typeface="Calibri"/>
            </a:endParaRPr>
          </a:p>
          <a:p>
            <a:r>
              <a:rPr lang="en-US" sz="3600">
                <a:latin typeface="Tahoma"/>
                <a:cs typeface="Tahoma"/>
              </a:rPr>
              <a:t>39 </a:t>
            </a:r>
            <a:r>
              <a:rPr lang="en-US" sz="3600" err="1">
                <a:latin typeface="Tahoma"/>
                <a:cs typeface="Tahoma"/>
              </a:rPr>
              <a:t>якутских</a:t>
            </a:r>
            <a:r>
              <a:rPr lang="en-US" sz="3600">
                <a:latin typeface="Tahoma"/>
                <a:cs typeface="Tahoma"/>
              </a:rPr>
              <a:t>   </a:t>
            </a:r>
            <a:endParaRPr lang="en-US" sz="3600">
              <a:latin typeface="Tahoma"/>
              <a:ea typeface="Tahoma"/>
              <a:cs typeface="Tahom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1EB9B1-519E-5F07-9BEE-1EB0064D2277}"/>
              </a:ext>
            </a:extLst>
          </p:cNvPr>
          <p:cNvSpPr txBox="1"/>
          <p:nvPr/>
        </p:nvSpPr>
        <p:spPr>
          <a:xfrm>
            <a:off x="612476" y="1378866"/>
            <a:ext cx="771776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latin typeface="Tahoma"/>
                <a:ea typeface="Roboto"/>
                <a:cs typeface="Roboto"/>
              </a:rPr>
              <a:t>По</a:t>
            </a:r>
            <a:r>
              <a:rPr lang="en-US" sz="2800" dirty="0">
                <a:latin typeface="Tahoma"/>
                <a:ea typeface="Roboto"/>
                <a:cs typeface="Roboto"/>
              </a:rPr>
              <a:t> </a:t>
            </a:r>
            <a:r>
              <a:rPr lang="en-US" sz="2800" dirty="0" err="1">
                <a:latin typeface="Tahoma"/>
                <a:ea typeface="Roboto"/>
                <a:cs typeface="Roboto"/>
              </a:rPr>
              <a:t>названию</a:t>
            </a:r>
            <a:r>
              <a:rPr lang="en-US" sz="2800" dirty="0">
                <a:latin typeface="Tahoma"/>
                <a:ea typeface="Roboto"/>
                <a:cs typeface="Roboto"/>
              </a:rPr>
              <a:t> </a:t>
            </a:r>
            <a:r>
              <a:rPr lang="en-US" sz="2800" dirty="0" err="1">
                <a:latin typeface="Tahoma"/>
                <a:ea typeface="Roboto"/>
                <a:cs typeface="Roboto"/>
              </a:rPr>
              <a:t>языка</a:t>
            </a:r>
            <a:r>
              <a:rPr lang="en-US" sz="2800" dirty="0">
                <a:latin typeface="Tahoma"/>
                <a:ea typeface="Roboto"/>
                <a:cs typeface="Roboto"/>
              </a:rPr>
              <a:t>, </a:t>
            </a:r>
            <a:r>
              <a:rPr lang="en-US" sz="2800" dirty="0" err="1">
                <a:latin typeface="Tahoma"/>
                <a:ea typeface="Roboto"/>
                <a:cs typeface="Roboto"/>
              </a:rPr>
              <a:t>народа</a:t>
            </a:r>
            <a:r>
              <a:rPr lang="en-US" sz="2800" dirty="0">
                <a:latin typeface="Tahoma"/>
                <a:ea typeface="Roboto"/>
                <a:cs typeface="Roboto"/>
              </a:rPr>
              <a:t>, </a:t>
            </a:r>
            <a:r>
              <a:rPr lang="en-US" sz="2800" dirty="0" err="1">
                <a:latin typeface="Tahoma"/>
                <a:ea typeface="Roboto"/>
                <a:cs typeface="Roboto"/>
              </a:rPr>
              <a:t>территории</a:t>
            </a:r>
            <a:r>
              <a:rPr lang="en-US" sz="2800" dirty="0">
                <a:latin typeface="Tahoma"/>
                <a:ea typeface="Roboto"/>
                <a:cs typeface="Roboto"/>
              </a:rPr>
              <a:t> </a:t>
            </a:r>
            <a:endParaRPr lang="en-US" sz="2800" dirty="0">
              <a:latin typeface="Tahoma"/>
              <a:ea typeface="Roboto"/>
              <a:cs typeface="Calibri"/>
            </a:endParaRPr>
          </a:p>
          <a:p>
            <a:endParaRPr lang="en-US" sz="2800" dirty="0">
              <a:latin typeface="Tahoma"/>
              <a:ea typeface="Roboto"/>
              <a:cs typeface="Roboto"/>
            </a:endParaRPr>
          </a:p>
          <a:p>
            <a:r>
              <a:rPr lang="en-US" sz="2800" dirty="0" err="1">
                <a:latin typeface="Tahoma"/>
                <a:ea typeface="Roboto"/>
                <a:cs typeface="Roboto"/>
              </a:rPr>
              <a:t>Через</a:t>
            </a:r>
            <a:r>
              <a:rPr lang="en-US" sz="2800" dirty="0">
                <a:latin typeface="Tahoma"/>
                <a:ea typeface="Roboto"/>
                <a:cs typeface="Roboto"/>
              </a:rPr>
              <a:t> </a:t>
            </a:r>
            <a:r>
              <a:rPr lang="en-US" sz="2800" dirty="0" err="1">
                <a:latin typeface="Tahoma"/>
                <a:ea typeface="Roboto"/>
                <a:cs typeface="Roboto"/>
              </a:rPr>
              <a:t>репосты</a:t>
            </a:r>
            <a:r>
              <a:rPr lang="en-US" sz="2800" dirty="0">
                <a:latin typeface="Tahoma"/>
                <a:ea typeface="Roboto"/>
                <a:cs typeface="Roboto"/>
              </a:rPr>
              <a:t> в </a:t>
            </a:r>
            <a:r>
              <a:rPr lang="en-US" sz="2800" dirty="0" err="1">
                <a:latin typeface="Tahoma"/>
                <a:ea typeface="Roboto"/>
                <a:cs typeface="Roboto"/>
              </a:rPr>
              <a:t>нац</a:t>
            </a:r>
            <a:r>
              <a:rPr lang="en-US" sz="2800" dirty="0">
                <a:latin typeface="Tahoma"/>
                <a:ea typeface="Roboto"/>
                <a:cs typeface="Roboto"/>
              </a:rPr>
              <a:t> </a:t>
            </a:r>
            <a:r>
              <a:rPr lang="en-US" sz="2800" dirty="0" err="1">
                <a:latin typeface="Tahoma"/>
                <a:ea typeface="Roboto"/>
                <a:cs typeface="Roboto"/>
              </a:rPr>
              <a:t>сообществах</a:t>
            </a:r>
            <a:r>
              <a:rPr lang="en-US" sz="2800" dirty="0">
                <a:latin typeface="Tahoma"/>
                <a:ea typeface="Roboto"/>
                <a:cs typeface="Roboto"/>
              </a:rPr>
              <a:t> </a:t>
            </a:r>
            <a:endParaRPr lang="en-US" sz="2800" dirty="0">
              <a:latin typeface="Tahoma"/>
              <a:ea typeface="Roboto"/>
              <a:cs typeface="Calibri"/>
            </a:endParaRPr>
          </a:p>
          <a:p>
            <a:endParaRPr lang="en-US" sz="2800" dirty="0">
              <a:latin typeface="Tahoma"/>
              <a:ea typeface="Roboto"/>
              <a:cs typeface="Roboto"/>
            </a:endParaRPr>
          </a:p>
          <a:p>
            <a:r>
              <a:rPr lang="en-US" sz="2800" dirty="0">
                <a:latin typeface="Tahoma"/>
                <a:ea typeface="Roboto"/>
                <a:cs typeface="Roboto"/>
              </a:rPr>
              <a:t>В </a:t>
            </a:r>
            <a:r>
              <a:rPr lang="en-US" sz="2800" dirty="0" err="1">
                <a:latin typeface="Tahoma"/>
                <a:ea typeface="Roboto"/>
                <a:cs typeface="Roboto"/>
              </a:rPr>
              <a:t>подписках</a:t>
            </a:r>
            <a:r>
              <a:rPr lang="en-US" sz="2800" dirty="0">
                <a:latin typeface="Tahoma"/>
                <a:ea typeface="Roboto"/>
                <a:cs typeface="Roboto"/>
              </a:rPr>
              <a:t> у </a:t>
            </a:r>
            <a:r>
              <a:rPr lang="en-US" sz="2800" dirty="0" err="1">
                <a:latin typeface="Tahoma"/>
                <a:ea typeface="Roboto"/>
                <a:cs typeface="Roboto"/>
              </a:rPr>
              <a:t>активных</a:t>
            </a:r>
            <a:r>
              <a:rPr lang="en-US" sz="2800" dirty="0">
                <a:latin typeface="Tahoma"/>
                <a:ea typeface="Roboto"/>
                <a:cs typeface="Roboto"/>
              </a:rPr>
              <a:t> </a:t>
            </a:r>
            <a:r>
              <a:rPr lang="en-US" sz="2800" dirty="0" err="1">
                <a:latin typeface="Tahoma"/>
                <a:ea typeface="Roboto"/>
                <a:cs typeface="Roboto"/>
              </a:rPr>
              <a:t>пользователей</a:t>
            </a:r>
            <a:endParaRPr lang="en-US" sz="2800" dirty="0">
              <a:latin typeface="Tahoma"/>
              <a:ea typeface="Tahoma"/>
              <a:cs typeface="Calibri"/>
            </a:endParaRPr>
          </a:p>
        </p:txBody>
      </p:sp>
      <p:sp>
        <p:nvSpPr>
          <p:cNvPr id="21" name="Скругленный прямоугольник 14">
            <a:extLst>
              <a:ext uri="{FF2B5EF4-FFF2-40B4-BE49-F238E27FC236}">
                <a16:creationId xmlns:a16="http://schemas.microsoft.com/office/drawing/2014/main" id="{F03645DF-D803-D643-7DD4-8F6C6EC60A89}"/>
              </a:ext>
            </a:extLst>
          </p:cNvPr>
          <p:cNvSpPr/>
          <p:nvPr/>
        </p:nvSpPr>
        <p:spPr>
          <a:xfrm>
            <a:off x="-970017" y="1489612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14">
            <a:extLst>
              <a:ext uri="{FF2B5EF4-FFF2-40B4-BE49-F238E27FC236}">
                <a16:creationId xmlns:a16="http://schemas.microsoft.com/office/drawing/2014/main" id="{2F46E912-5168-37BC-B631-4423928691F7}"/>
              </a:ext>
            </a:extLst>
          </p:cNvPr>
          <p:cNvSpPr/>
          <p:nvPr/>
        </p:nvSpPr>
        <p:spPr>
          <a:xfrm>
            <a:off x="-970017" y="2366631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14">
            <a:extLst>
              <a:ext uri="{FF2B5EF4-FFF2-40B4-BE49-F238E27FC236}">
                <a16:creationId xmlns:a16="http://schemas.microsoft.com/office/drawing/2014/main" id="{F407BAB6-3675-C4AA-44DE-0A6D68A882A1}"/>
              </a:ext>
            </a:extLst>
          </p:cNvPr>
          <p:cNvSpPr/>
          <p:nvPr/>
        </p:nvSpPr>
        <p:spPr>
          <a:xfrm>
            <a:off x="-955640" y="3200518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3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1910998-95AE-E49D-838C-58E204F38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043" y="4562824"/>
            <a:ext cx="857250" cy="838200"/>
          </a:xfrm>
          <a:prstGeom prst="rect">
            <a:avLst/>
          </a:prstGeom>
        </p:spPr>
      </p:pic>
      <p:pic>
        <p:nvPicPr>
          <p:cNvPr id="31" name="Рисунок 3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212BC08F-13B6-4D2B-DA18-5F41FFE67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144" y="1255132"/>
            <a:ext cx="809625" cy="8001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C45BAD6-0668-330B-AC8E-83469847E656}"/>
              </a:ext>
            </a:extLst>
          </p:cNvPr>
          <p:cNvSpPr txBox="1"/>
          <p:nvPr/>
        </p:nvSpPr>
        <p:spPr>
          <a:xfrm>
            <a:off x="9657293" y="466214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Tahoma"/>
              </a:rPr>
              <a:t>4 </a:t>
            </a:r>
            <a:r>
              <a:rPr lang="en-US" sz="3600" dirty="0" err="1">
                <a:latin typeface="Tahoma"/>
              </a:rPr>
              <a:t>якутских</a:t>
            </a:r>
            <a:r>
              <a:rPr lang="ru-RU" sz="3600" dirty="0">
                <a:latin typeface="Tahoma"/>
                <a:ea typeface="Tahoma"/>
                <a:cs typeface="Tahoma"/>
              </a:rPr>
              <a:t>​</a:t>
            </a:r>
            <a:endParaRPr lang="ru-RU" sz="3600" dirty="0">
              <a:cs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640" y="41785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>
                <a:solidFill>
                  <a:srgbClr val="000000"/>
                </a:solidFill>
                <a:latin typeface="-apple-system"/>
              </a:rPr>
              <a:t>Вконтакте</a:t>
            </a:r>
            <a:r>
              <a:rPr lang="ru-RU" sz="2800" dirty="0" smtClean="0">
                <a:solidFill>
                  <a:srgbClr val="000000"/>
                </a:solidFill>
                <a:latin typeface="-apple-system"/>
              </a:rPr>
              <a:t>: 84</a:t>
            </a:r>
            <a:r>
              <a:rPr lang="es-ES" sz="28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-apple-system"/>
              </a:rPr>
              <a:t>131 </a:t>
            </a:r>
            <a:r>
              <a:rPr lang="ru-RU" sz="2800" dirty="0">
                <a:solidFill>
                  <a:srgbClr val="000000"/>
                </a:solidFill>
                <a:latin typeface="-apple-system"/>
              </a:rPr>
              <a:t>&gt; </a:t>
            </a:r>
            <a:r>
              <a:rPr lang="ru-RU" sz="2800" dirty="0" smtClean="0">
                <a:solidFill>
                  <a:srgbClr val="000000"/>
                </a:solidFill>
                <a:latin typeface="-apple-system"/>
              </a:rPr>
              <a:t>64</a:t>
            </a:r>
            <a:r>
              <a:rPr lang="es-ES" sz="28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-apple-system"/>
              </a:rPr>
              <a:t>089 текстов</a:t>
            </a:r>
            <a:endParaRPr lang="es-ES" sz="2800" dirty="0" smtClean="0"/>
          </a:p>
          <a:p>
            <a:r>
              <a:rPr lang="es-ES" sz="2800" dirty="0" err="1" smtClean="0">
                <a:solidFill>
                  <a:srgbClr val="000000"/>
                </a:solidFill>
                <a:latin typeface="-apple-system"/>
              </a:rPr>
              <a:t>Telegram</a:t>
            </a:r>
            <a:r>
              <a:rPr lang="es-ES" sz="2800" dirty="0" smtClean="0">
                <a:solidFill>
                  <a:srgbClr val="000000"/>
                </a:solidFill>
                <a:latin typeface="-apple-system"/>
              </a:rPr>
              <a:t>: </a:t>
            </a:r>
            <a:r>
              <a:rPr lang="ru-RU" sz="2800" dirty="0" smtClean="0">
                <a:solidFill>
                  <a:srgbClr val="000000"/>
                </a:solidFill>
                <a:latin typeface="-apple-system"/>
              </a:rPr>
              <a:t>24</a:t>
            </a:r>
            <a:r>
              <a:rPr lang="es-ES" sz="28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-apple-system"/>
              </a:rPr>
              <a:t>937 </a:t>
            </a:r>
            <a:r>
              <a:rPr lang="ru-RU" sz="2800" dirty="0">
                <a:solidFill>
                  <a:srgbClr val="000000"/>
                </a:solidFill>
                <a:latin typeface="-apple-system"/>
              </a:rPr>
              <a:t>&gt; </a:t>
            </a:r>
            <a:r>
              <a:rPr lang="ru-RU" sz="2800" dirty="0" smtClean="0">
                <a:solidFill>
                  <a:srgbClr val="000000"/>
                </a:solidFill>
                <a:latin typeface="-apple-system"/>
              </a:rPr>
              <a:t>16</a:t>
            </a:r>
            <a:r>
              <a:rPr lang="es-ES" sz="28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-apple-system"/>
              </a:rPr>
              <a:t>532 текстов</a:t>
            </a:r>
            <a:endParaRPr lang="es-ES" sz="2800" dirty="0" smtClean="0">
              <a:solidFill>
                <a:srgbClr val="000000"/>
              </a:solidFill>
              <a:latin typeface="-apple-system"/>
            </a:endParaRPr>
          </a:p>
          <a:p>
            <a:endParaRPr lang="es-ES" sz="2800" dirty="0">
              <a:solidFill>
                <a:srgbClr val="000000"/>
              </a:solidFill>
              <a:latin typeface="-apple-system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-apple-system"/>
              </a:rPr>
              <a:t>Карельский в ВК: 30 645 </a:t>
            </a:r>
            <a:r>
              <a:rPr lang="ru-RU" sz="2800" dirty="0" err="1" smtClean="0">
                <a:solidFill>
                  <a:srgbClr val="000000"/>
                </a:solidFill>
                <a:latin typeface="-apple-system"/>
              </a:rPr>
              <a:t>токенов</a:t>
            </a:r>
            <a:r>
              <a:rPr lang="es-ES" sz="2800" dirty="0" smtClean="0">
                <a:solidFill>
                  <a:srgbClr val="000000"/>
                </a:solidFill>
                <a:latin typeface="-apple-system"/>
              </a:rPr>
              <a:t/>
            </a:r>
            <a:br>
              <a:rPr lang="es-ES" sz="2800" dirty="0" smtClean="0">
                <a:solidFill>
                  <a:srgbClr val="000000"/>
                </a:solidFill>
                <a:latin typeface="-apple-system"/>
              </a:rPr>
            </a:br>
            <a:r>
              <a:rPr lang="es-ES" sz="2800" dirty="0" err="1" smtClean="0">
                <a:solidFill>
                  <a:srgbClr val="000000"/>
                </a:solidFill>
                <a:latin typeface="-apple-system"/>
              </a:rPr>
              <a:t>VepKar</a:t>
            </a:r>
            <a:r>
              <a:rPr lang="es-ES" sz="2800" dirty="0" smtClean="0">
                <a:solidFill>
                  <a:srgbClr val="000000"/>
                </a:solidFill>
                <a:latin typeface="-apple-system"/>
              </a:rPr>
              <a:t>: </a:t>
            </a:r>
            <a:r>
              <a:rPr lang="ru-RU" sz="2800" dirty="0" smtClean="0">
                <a:solidFill>
                  <a:srgbClr val="000000"/>
                </a:solidFill>
                <a:latin typeface="-apple-system"/>
              </a:rPr>
              <a:t>		  </a:t>
            </a:r>
            <a:r>
              <a:rPr lang="es-ES" sz="2800" dirty="0" smtClean="0">
                <a:solidFill>
                  <a:srgbClr val="000000"/>
                </a:solidFill>
                <a:latin typeface="-apple-system"/>
              </a:rPr>
              <a:t>64 491 </a:t>
            </a:r>
            <a:r>
              <a:rPr lang="ru-RU" sz="2800" dirty="0" err="1" smtClean="0">
                <a:solidFill>
                  <a:srgbClr val="000000"/>
                </a:solidFill>
                <a:latin typeface="-apple-system"/>
              </a:rPr>
              <a:t>токенов</a:t>
            </a:r>
            <a:endParaRPr lang="ru-RU" sz="2800" dirty="0"/>
          </a:p>
        </p:txBody>
      </p:sp>
      <p:pic>
        <p:nvPicPr>
          <p:cNvPr id="2050" name="Picture 2" descr="http://dictorpus.krc.karelia.ru/images/logo.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93" y="5473162"/>
            <a:ext cx="34766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39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432EE8B-905F-954E-B9C7-C21AB5812030}"/>
              </a:ext>
            </a:extLst>
          </p:cNvPr>
          <p:cNvSpPr/>
          <p:nvPr/>
        </p:nvSpPr>
        <p:spPr>
          <a:xfrm>
            <a:off x="0" y="998127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195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2B65E4C-5F7C-C548-9630-B70ED433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4" y="8710"/>
            <a:ext cx="6732682" cy="1084076"/>
          </a:xfrm>
        </p:spPr>
        <p:txBody>
          <a:bodyPr>
            <a:normAutofit/>
          </a:bodyPr>
          <a:lstStyle/>
          <a:p>
            <a:r>
              <a:rPr lang="ru-RU" sz="3200" b="1" err="1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Датасет</a:t>
            </a:r>
            <a:r>
              <a:rPr lang="ru-RU" sz="3200" b="1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. Данные и методы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F6C0A44-2D4B-9441-9EC2-EAF86CC8B0AF}"/>
              </a:ext>
            </a:extLst>
          </p:cNvPr>
          <p:cNvSpPr txBox="1">
            <a:spLocks/>
          </p:cNvSpPr>
          <p:nvPr/>
        </p:nvSpPr>
        <p:spPr>
          <a:xfrm>
            <a:off x="437554" y="1172037"/>
            <a:ext cx="2428310" cy="108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9E2340-003E-F947-A2A4-D14799AA050B}"/>
              </a:ext>
            </a:extLst>
          </p:cNvPr>
          <p:cNvSpPr txBox="1">
            <a:spLocks/>
          </p:cNvSpPr>
          <p:nvPr/>
        </p:nvSpPr>
        <p:spPr>
          <a:xfrm>
            <a:off x="532479" y="2366226"/>
            <a:ext cx="5668730" cy="3824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Tahoma"/>
                <a:ea typeface="Tahoma"/>
                <a:cs typeface="Tahoma"/>
              </a:rPr>
              <a:t>Тексты</a:t>
            </a:r>
            <a:endParaRPr lang="ru-RU" sz="3600" dirty="0">
              <a:latin typeface="Tahoma"/>
              <a:ea typeface="+mj-lt"/>
              <a:cs typeface="+mj-lt"/>
            </a:endParaRPr>
          </a:p>
          <a:p>
            <a:r>
              <a:rPr lang="ru-RU" sz="3600" dirty="0">
                <a:latin typeface="Tahoma"/>
                <a:ea typeface="Tahoma"/>
                <a:cs typeface="Tahoma"/>
              </a:rPr>
              <a:t>(посты, комментарии)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600" dirty="0">
              <a:latin typeface="Tahoma"/>
              <a:ea typeface="Tahoma"/>
              <a:cs typeface="Tahoma"/>
            </a:endParaRPr>
          </a:p>
          <a:p>
            <a:r>
              <a:rPr lang="ru-RU" sz="3600" dirty="0">
                <a:latin typeface="Tahoma"/>
                <a:ea typeface="Tahoma"/>
                <a:cs typeface="Tahoma"/>
              </a:rPr>
              <a:t>Цифровые следы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dirty="0">
                <a:latin typeface="Tahoma"/>
                <a:ea typeface="Tahoma"/>
                <a:cs typeface="Tahoma"/>
              </a:rPr>
              <a:t>(лайки, репосты, реакции, количество комментариев, просмотры на публикациях)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BC2E7D4-333A-9E4F-A851-EC2E4FD3E364}"/>
              </a:ext>
            </a:extLst>
          </p:cNvPr>
          <p:cNvSpPr txBox="1">
            <a:spLocks/>
          </p:cNvSpPr>
          <p:nvPr/>
        </p:nvSpPr>
        <p:spPr>
          <a:xfrm>
            <a:off x="8774039" y="1187444"/>
            <a:ext cx="2778623" cy="108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7824" y="1874165"/>
            <a:ext cx="6421218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ru-RU" sz="3600" dirty="0">
                <a:latin typeface="Tahoma"/>
                <a:ea typeface="Tahoma"/>
                <a:cs typeface="Tahoma"/>
              </a:rPr>
              <a:t>Библиотеки </a:t>
            </a:r>
            <a:r>
              <a:rPr lang="en-US" sz="3600" dirty="0">
                <a:latin typeface="Tahoma"/>
                <a:ea typeface="Tahoma"/>
                <a:cs typeface="Tahoma"/>
              </a:rPr>
              <a:t>Python</a:t>
            </a:r>
            <a:endParaRPr lang="ru-RU" sz="3600" dirty="0">
              <a:latin typeface="Tahoma"/>
              <a:ea typeface="Tahoma"/>
              <a:cs typeface="Tahoma"/>
            </a:endParaRPr>
          </a:p>
          <a:p>
            <a:pPr algn="r"/>
            <a:endParaRPr lang="ru-RU" sz="3600" dirty="0">
              <a:latin typeface="Tahoma"/>
              <a:ea typeface="Tahoma"/>
              <a:cs typeface="Tahoma"/>
            </a:endParaRPr>
          </a:p>
          <a:p>
            <a:pPr algn="r"/>
            <a:r>
              <a:rPr lang="ru-RU" sz="3600" dirty="0">
                <a:latin typeface="Tahoma"/>
                <a:ea typeface="Tahoma"/>
                <a:cs typeface="Tahoma"/>
              </a:rPr>
              <a:t>Сетевой анализ </a:t>
            </a:r>
            <a:r>
              <a:rPr lang="en-US" sz="3600" dirty="0">
                <a:latin typeface="Tahoma"/>
                <a:ea typeface="Tahoma"/>
                <a:cs typeface="Tahoma"/>
              </a:rPr>
              <a:t>Gephi</a:t>
            </a:r>
            <a:endParaRPr lang="en-US" dirty="0"/>
          </a:p>
          <a:p>
            <a:pPr algn="r"/>
            <a:endParaRPr lang="ru-RU" sz="3600" dirty="0">
              <a:latin typeface="Tahoma"/>
              <a:ea typeface="Tahoma"/>
              <a:cs typeface="Tahoma"/>
            </a:endParaRPr>
          </a:p>
          <a:p>
            <a:pPr algn="r"/>
            <a:r>
              <a:rPr lang="ru-RU" sz="3600" dirty="0">
                <a:latin typeface="Tahoma"/>
                <a:ea typeface="Tahoma"/>
                <a:cs typeface="Tahoma"/>
              </a:rPr>
              <a:t>Методы </a:t>
            </a:r>
            <a:r>
              <a:rPr lang="en-US" sz="3600" dirty="0">
                <a:latin typeface="Tahoma"/>
                <a:ea typeface="Tahoma"/>
                <a:cs typeface="Tahoma"/>
              </a:rPr>
              <a:t>ML</a:t>
            </a:r>
            <a:endParaRPr lang="en-US"/>
          </a:p>
          <a:p>
            <a:pPr algn="r"/>
            <a:endParaRPr lang="en-US" sz="3600" dirty="0">
              <a:latin typeface="Tahoma"/>
              <a:ea typeface="Tahoma"/>
              <a:cs typeface="Tahoma"/>
            </a:endParaRPr>
          </a:p>
          <a:p>
            <a:pPr algn="r"/>
            <a:r>
              <a:rPr lang="en-US" sz="3600" dirty="0">
                <a:latin typeface="Tahoma"/>
                <a:ea typeface="Tahoma"/>
                <a:cs typeface="Tahoma"/>
              </a:rPr>
              <a:t>NLP Orange</a:t>
            </a:r>
            <a:endParaRPr lang="ru-RU" sz="3600" dirty="0">
              <a:latin typeface="Tahoma"/>
              <a:ea typeface="Tahoma"/>
              <a:cs typeface="Tahoma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-996851" y="1879874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-996851" y="3433718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552662" y="2042766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552662" y="3113567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552662" y="4175430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602794" y="5356273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14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432EE8B-905F-954E-B9C7-C21AB5812030}"/>
              </a:ext>
            </a:extLst>
          </p:cNvPr>
          <p:cNvSpPr/>
          <p:nvPr/>
        </p:nvSpPr>
        <p:spPr>
          <a:xfrm>
            <a:off x="0" y="998127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195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81F551E-4488-D749-A736-7448E235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63646" cy="1084076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Стейкхолдеры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заказчики проекта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428B10E-830C-9D42-982C-B3D00A259E0B}"/>
              </a:ext>
            </a:extLst>
          </p:cNvPr>
          <p:cNvSpPr txBox="1">
            <a:spLocks/>
          </p:cNvSpPr>
          <p:nvPr/>
        </p:nvSpPr>
        <p:spPr>
          <a:xfrm>
            <a:off x="1051745" y="1260382"/>
            <a:ext cx="10976857" cy="559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2400" dirty="0" err="1" smtClean="0">
                <a:latin typeface="Tahoma"/>
                <a:ea typeface="Tahoma"/>
                <a:cs typeface="Tahoma"/>
              </a:rPr>
              <a:t>Яндекс.Переводчик</a:t>
            </a:r>
            <a:r>
              <a:rPr lang="ru-RU" sz="2400" dirty="0" smtClean="0">
                <a:latin typeface="Tahoma"/>
                <a:ea typeface="Tahoma"/>
                <a:cs typeface="Tahoma"/>
              </a:rPr>
              <a:t> </a:t>
            </a:r>
            <a:r>
              <a:rPr lang="en-US" sz="2400" dirty="0" smtClean="0">
                <a:latin typeface="Tahoma"/>
                <a:ea typeface="Tahoma"/>
                <a:cs typeface="Tahoma"/>
              </a:rPr>
              <a:t>&gt;</a:t>
            </a:r>
            <a:r>
              <a:rPr lang="ru-RU" sz="2400" dirty="0" smtClean="0">
                <a:latin typeface="Tahoma"/>
                <a:ea typeface="Tahoma"/>
                <a:cs typeface="Tahoma"/>
              </a:rPr>
              <a:t> </a:t>
            </a:r>
            <a:endParaRPr lang="en-US" sz="2400" dirty="0" smtClean="0">
              <a:latin typeface="Tahoma"/>
              <a:ea typeface="Tahoma"/>
              <a:cs typeface="Tahoma"/>
            </a:endParaRPr>
          </a:p>
          <a:p>
            <a:pPr>
              <a:lnSpc>
                <a:spcPct val="170000"/>
              </a:lnSpc>
            </a:pPr>
            <a:r>
              <a:rPr lang="en-US" sz="2400" dirty="0">
                <a:latin typeface="Tahoma"/>
                <a:ea typeface="Tahoma"/>
                <a:cs typeface="Tahoma"/>
              </a:rPr>
              <a:t>	</a:t>
            </a:r>
            <a:r>
              <a:rPr lang="ru-RU" sz="2400" dirty="0" smtClean="0">
                <a:latin typeface="Tahoma"/>
                <a:ea typeface="Tahoma"/>
                <a:cs typeface="Tahoma"/>
              </a:rPr>
              <a:t>развитие </a:t>
            </a:r>
            <a:r>
              <a:rPr lang="ru-RU" sz="2400" dirty="0" err="1" smtClean="0">
                <a:latin typeface="Tahoma"/>
                <a:ea typeface="Tahoma"/>
                <a:cs typeface="Tahoma"/>
              </a:rPr>
              <a:t>цифровизации</a:t>
            </a:r>
            <a:r>
              <a:rPr lang="ru-RU" sz="2400" dirty="0" smtClean="0">
                <a:latin typeface="Tahoma"/>
                <a:ea typeface="Tahoma"/>
                <a:cs typeface="Tahoma"/>
              </a:rPr>
              <a:t> национальных языков, </a:t>
            </a:r>
          </a:p>
          <a:p>
            <a:pPr>
              <a:lnSpc>
                <a:spcPct val="170000"/>
              </a:lnSpc>
            </a:pPr>
            <a:r>
              <a:rPr lang="ru-RU" sz="2400" dirty="0">
                <a:latin typeface="Tahoma"/>
                <a:ea typeface="Tahoma"/>
                <a:cs typeface="Tahoma"/>
              </a:rPr>
              <a:t>	</a:t>
            </a:r>
            <a:r>
              <a:rPr lang="ru-RU" sz="2400" dirty="0" smtClean="0">
                <a:latin typeface="Tahoma"/>
                <a:ea typeface="Tahoma"/>
                <a:cs typeface="Tahoma"/>
              </a:rPr>
              <a:t>разработка </a:t>
            </a:r>
            <a:r>
              <a:rPr lang="es-ES" sz="2400" dirty="0" smtClean="0">
                <a:latin typeface="Tahoma"/>
                <a:ea typeface="Tahoma"/>
                <a:cs typeface="Tahoma"/>
              </a:rPr>
              <a:t>NLP </a:t>
            </a:r>
            <a:r>
              <a:rPr lang="ru-RU" sz="2400" dirty="0" smtClean="0">
                <a:latin typeface="Tahoma"/>
                <a:ea typeface="Tahoma"/>
                <a:cs typeface="Tahoma"/>
              </a:rPr>
              <a:t>инструментов</a:t>
            </a:r>
            <a:r>
              <a:rPr lang="ru-RU" sz="2400" dirty="0">
                <a:latin typeface="Tahoma"/>
                <a:ea typeface="Tahoma"/>
                <a:cs typeface="Tahoma"/>
              </a:rPr>
              <a:t> </a:t>
            </a:r>
            <a:endParaRPr lang="ru-RU" sz="2400" dirty="0" smtClean="0">
              <a:latin typeface="Tahoma"/>
              <a:ea typeface="Tahoma"/>
              <a:cs typeface="Tahoma"/>
            </a:endParaRPr>
          </a:p>
          <a:p>
            <a:pPr>
              <a:lnSpc>
                <a:spcPct val="170000"/>
              </a:lnSpc>
            </a:pPr>
            <a:r>
              <a:rPr lang="ru-RU" sz="2400" dirty="0" smtClean="0">
                <a:latin typeface="Tahoma"/>
                <a:ea typeface="Tahoma"/>
                <a:cs typeface="Tahoma"/>
              </a:rPr>
              <a:t>Носители языка </a:t>
            </a:r>
            <a:r>
              <a:rPr lang="en-US" sz="2400" dirty="0" smtClean="0">
                <a:latin typeface="Tahoma"/>
                <a:ea typeface="Tahoma"/>
                <a:cs typeface="Tahoma"/>
              </a:rPr>
              <a:t>&gt;</a:t>
            </a:r>
            <a:r>
              <a:rPr lang="ru-RU" sz="2400" dirty="0" smtClean="0">
                <a:latin typeface="Tahoma"/>
                <a:ea typeface="Tahoma"/>
                <a:cs typeface="Tahoma"/>
              </a:rPr>
              <a:t> </a:t>
            </a:r>
            <a:endParaRPr lang="en-US" sz="2400" dirty="0" smtClean="0">
              <a:latin typeface="Tahoma"/>
              <a:ea typeface="Tahoma"/>
              <a:cs typeface="Tahoma"/>
            </a:endParaRPr>
          </a:p>
          <a:p>
            <a:pPr>
              <a:lnSpc>
                <a:spcPct val="170000"/>
              </a:lnSpc>
            </a:pPr>
            <a:r>
              <a:rPr lang="en-US" sz="2400" dirty="0">
                <a:latin typeface="Tahoma"/>
                <a:ea typeface="Tahoma"/>
                <a:cs typeface="Tahoma"/>
              </a:rPr>
              <a:t>	</a:t>
            </a:r>
            <a:r>
              <a:rPr lang="ru-RU" sz="2400" dirty="0" smtClean="0">
                <a:latin typeface="Tahoma"/>
                <a:ea typeface="Tahoma"/>
                <a:cs typeface="Tahoma"/>
              </a:rPr>
              <a:t>акселерация </a:t>
            </a:r>
            <a:r>
              <a:rPr lang="ru-RU" sz="2400" dirty="0">
                <a:latin typeface="Tahoma"/>
                <a:ea typeface="Tahoma"/>
                <a:cs typeface="Tahoma"/>
              </a:rPr>
              <a:t>языковых </a:t>
            </a:r>
            <a:r>
              <a:rPr lang="ru-RU" sz="2400" dirty="0" smtClean="0">
                <a:latin typeface="Tahoma"/>
                <a:ea typeface="Tahoma"/>
                <a:cs typeface="Tahoma"/>
              </a:rPr>
              <a:t>сообществ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2400" dirty="0" smtClean="0">
                <a:latin typeface="Tahoma"/>
                <a:ea typeface="Tahoma"/>
                <a:cs typeface="Tahoma"/>
              </a:rPr>
              <a:t>Образовательные и исследовательские организации </a:t>
            </a:r>
            <a:r>
              <a:rPr lang="en-US" sz="2400" dirty="0" smtClean="0">
                <a:latin typeface="Tahoma"/>
                <a:ea typeface="Tahoma"/>
                <a:cs typeface="Tahoma"/>
              </a:rPr>
              <a:t>&gt;</a:t>
            </a:r>
            <a:r>
              <a:rPr lang="ru-RU" sz="2400" dirty="0" smtClean="0">
                <a:latin typeface="Tahoma"/>
                <a:ea typeface="Tahoma"/>
                <a:cs typeface="Tahoma"/>
              </a:rPr>
              <a:t> </a:t>
            </a:r>
            <a:endParaRPr lang="en-US" sz="2400" dirty="0" smtClean="0">
              <a:latin typeface="Tahoma"/>
              <a:ea typeface="Tahoma"/>
              <a:cs typeface="Tahoma"/>
            </a:endParaRPr>
          </a:p>
          <a:p>
            <a:pPr>
              <a:lnSpc>
                <a:spcPct val="170000"/>
              </a:lnSpc>
            </a:pPr>
            <a:r>
              <a:rPr lang="en-US" sz="2400" dirty="0">
                <a:latin typeface="Tahoma"/>
                <a:ea typeface="Tahoma"/>
                <a:cs typeface="Tahoma"/>
              </a:rPr>
              <a:t>	</a:t>
            </a:r>
            <a:r>
              <a:rPr lang="ru-RU" sz="2400" dirty="0" smtClean="0">
                <a:latin typeface="Tahoma"/>
                <a:ea typeface="Tahoma"/>
                <a:cs typeface="Tahoma"/>
              </a:rPr>
              <a:t>материалы для изучения </a:t>
            </a:r>
            <a:r>
              <a:rPr lang="ru-RU" sz="2400" dirty="0">
                <a:latin typeface="Tahoma"/>
                <a:ea typeface="Tahoma"/>
                <a:cs typeface="Tahoma"/>
              </a:rPr>
              <a:t>языка </a:t>
            </a:r>
          </a:p>
          <a:p>
            <a:pPr>
              <a:lnSpc>
                <a:spcPct val="170000"/>
              </a:lnSpc>
            </a:pPr>
            <a:r>
              <a:rPr lang="ru-RU" sz="2400" dirty="0" smtClean="0">
                <a:latin typeface="Tahoma"/>
                <a:ea typeface="Tahoma"/>
                <a:cs typeface="Tahoma"/>
              </a:rPr>
              <a:t>	обучения преподавателей</a:t>
            </a:r>
            <a:endParaRPr lang="ru-RU" sz="2400" dirty="0">
              <a:latin typeface="Tahoma"/>
              <a:ea typeface="Tahoma"/>
              <a:cs typeface="Tahoma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-706055" y="1758112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706055" y="3663553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-694481" y="4909674"/>
            <a:ext cx="138896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2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497</Words>
  <Application>Microsoft Office PowerPoint</Application>
  <PresentationFormat>Широкоэкранный</PresentationFormat>
  <Paragraphs>178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Oswald</vt:lpstr>
      <vt:lpstr>Roboto</vt:lpstr>
      <vt:lpstr>Segoe UI</vt:lpstr>
      <vt:lpstr>Tahoma</vt:lpstr>
      <vt:lpstr>Тема Office</vt:lpstr>
      <vt:lpstr>Презентация PowerPoint</vt:lpstr>
      <vt:lpstr>Проблема</vt:lpstr>
      <vt:lpstr>Выбор языков</vt:lpstr>
      <vt:lpstr>Актуальность</vt:lpstr>
      <vt:lpstr>Презентация PowerPoint</vt:lpstr>
      <vt:lpstr>Датасет. Источники данных</vt:lpstr>
      <vt:lpstr>Датасет. Отбор сообществ</vt:lpstr>
      <vt:lpstr>Датасет. Данные и методы</vt:lpstr>
      <vt:lpstr>Стейкхолдеры и заказчики проекта</vt:lpstr>
      <vt:lpstr>Ожидаемый результат</vt:lpstr>
      <vt:lpstr>Дорожная карта по внедрению решения (этапы, мероприятия, риски)</vt:lpstr>
      <vt:lpstr>Дорожная карта по внедрению решения (этапы, мероприятия, риски)</vt:lpstr>
      <vt:lpstr>Дорожная карта по внедрению решения (этапы, мероприятия, риски)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11</dc:title>
  <dc:creator>пользователь Microsoft Office</dc:creator>
  <cp:lastModifiedBy>Кариша M</cp:lastModifiedBy>
  <cp:revision>127</cp:revision>
  <dcterms:created xsi:type="dcterms:W3CDTF">2019-11-12T06:44:39Z</dcterms:created>
  <dcterms:modified xsi:type="dcterms:W3CDTF">2022-10-14T13:12:41Z</dcterms:modified>
</cp:coreProperties>
</file>